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56" r:id="rId3"/>
    <p:sldId id="267" r:id="rId4"/>
    <p:sldId id="268" r:id="rId5"/>
    <p:sldId id="272" r:id="rId6"/>
    <p:sldId id="270" r:id="rId7"/>
    <p:sldId id="277" r:id="rId8"/>
    <p:sldId id="275" r:id="rId9"/>
    <p:sldId id="276" r:id="rId10"/>
    <p:sldId id="274" r:id="rId11"/>
    <p:sldId id="279" r:id="rId12"/>
    <p:sldId id="280" r:id="rId13"/>
  </p:sldIdLst>
  <p:sldSz cx="12192000" cy="6858000"/>
  <p:notesSz cx="6881813" cy="100155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8C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103" autoAdjust="0"/>
  </p:normalViewPr>
  <p:slideViewPr>
    <p:cSldViewPr snapToGrid="0">
      <p:cViewPr varScale="1">
        <p:scale>
          <a:sx n="101" d="100"/>
          <a:sy n="101" d="100"/>
        </p:scale>
        <p:origin x="-96" y="-3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624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7D1810-EB14-4D06-B953-B8C50F669060}" type="doc">
      <dgm:prSet loTypeId="urn:microsoft.com/office/officeart/2005/8/layout/bList2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A608632-DB5F-4CEF-BC9A-6DCEC17F88D8}">
      <dgm:prSet phldrT="[Testo]" custT="1"/>
      <dgm:spPr/>
      <dgm:t>
        <a:bodyPr/>
        <a:lstStyle/>
        <a:p>
          <a:r>
            <a:rPr lang="it-IT" sz="1300" dirty="0" smtClean="0">
              <a:latin typeface="Antipasto ExtraLight"/>
            </a:rPr>
            <a:t>Smart Technologies</a:t>
          </a:r>
          <a:endParaRPr lang="it-IT" sz="1300" dirty="0">
            <a:latin typeface="Antipasto ExtraLight"/>
          </a:endParaRPr>
        </a:p>
      </dgm:t>
    </dgm:pt>
    <dgm:pt modelId="{08CAB773-1C60-469E-AC33-FDD68EEFF4D4}" type="parTrans" cxnId="{2218CF5F-4A84-477D-8A6C-913D3EFCEBD3}">
      <dgm:prSet/>
      <dgm:spPr/>
      <dgm:t>
        <a:bodyPr/>
        <a:lstStyle/>
        <a:p>
          <a:endParaRPr lang="it-IT" sz="1300">
            <a:latin typeface="Antipasto ExtraLight"/>
          </a:endParaRPr>
        </a:p>
      </dgm:t>
    </dgm:pt>
    <dgm:pt modelId="{7BBC9BCD-63A9-4DBC-97BA-E0359D3C046F}" type="sibTrans" cxnId="{2218CF5F-4A84-477D-8A6C-913D3EFCEBD3}">
      <dgm:prSet/>
      <dgm:spPr/>
      <dgm:t>
        <a:bodyPr/>
        <a:lstStyle/>
        <a:p>
          <a:endParaRPr lang="it-IT" sz="1300">
            <a:latin typeface="Antipasto ExtraLight"/>
          </a:endParaRPr>
        </a:p>
      </dgm:t>
    </dgm:pt>
    <dgm:pt modelId="{AC80D8F9-60AA-4319-84D3-A745E2E74208}">
      <dgm:prSet phldrT="[Testo]" custT="1"/>
      <dgm:spPr/>
      <dgm:t>
        <a:bodyPr/>
        <a:lstStyle/>
        <a:p>
          <a:r>
            <a:rPr lang="it-IT" sz="1300" dirty="0" smtClean="0">
              <a:latin typeface="Antipasto ExtraLight"/>
            </a:rPr>
            <a:t>Smart &amp; Green </a:t>
          </a:r>
          <a:r>
            <a:rPr lang="it-IT" sz="1300" dirty="0" err="1" smtClean="0">
              <a:latin typeface="Antipasto ExtraLight"/>
            </a:rPr>
            <a:t>Convergence</a:t>
          </a:r>
          <a:endParaRPr lang="it-IT" sz="1300" dirty="0">
            <a:latin typeface="Antipasto ExtraLight"/>
          </a:endParaRPr>
        </a:p>
      </dgm:t>
    </dgm:pt>
    <dgm:pt modelId="{51417AD8-3E37-48F0-8986-687D427EE289}" type="parTrans" cxnId="{990CAEED-C552-4331-9FE6-6BBE5DF4FB1E}">
      <dgm:prSet/>
      <dgm:spPr/>
      <dgm:t>
        <a:bodyPr/>
        <a:lstStyle/>
        <a:p>
          <a:endParaRPr lang="it-IT" sz="1300">
            <a:latin typeface="Antipasto ExtraLight"/>
          </a:endParaRPr>
        </a:p>
      </dgm:t>
    </dgm:pt>
    <dgm:pt modelId="{040E5DA7-3C16-402B-8C59-B467357904F4}" type="sibTrans" cxnId="{990CAEED-C552-4331-9FE6-6BBE5DF4FB1E}">
      <dgm:prSet/>
      <dgm:spPr/>
      <dgm:t>
        <a:bodyPr/>
        <a:lstStyle/>
        <a:p>
          <a:endParaRPr lang="it-IT" sz="1300">
            <a:latin typeface="Antipasto ExtraLight"/>
          </a:endParaRPr>
        </a:p>
      </dgm:t>
    </dgm:pt>
    <dgm:pt modelId="{78C686B0-E30D-4F82-9C0C-BC99FCF346B5}">
      <dgm:prSet custT="1"/>
      <dgm:spPr/>
      <dgm:t>
        <a:bodyPr/>
        <a:lstStyle/>
        <a:p>
          <a:r>
            <a:rPr lang="it-IT" sz="1300" dirty="0" err="1" smtClean="0">
              <a:latin typeface="Antipasto ExtraLight"/>
            </a:rPr>
            <a:t>Sustainability</a:t>
          </a:r>
          <a:endParaRPr lang="it-IT" sz="1300" dirty="0">
            <a:latin typeface="Antipasto ExtraLight"/>
          </a:endParaRPr>
        </a:p>
      </dgm:t>
    </dgm:pt>
    <dgm:pt modelId="{0AE228A8-7464-43A8-B935-1FE7A13C2CB3}" type="parTrans" cxnId="{91BC29A6-016F-40EF-84A2-0384395616B3}">
      <dgm:prSet/>
      <dgm:spPr/>
      <dgm:t>
        <a:bodyPr/>
        <a:lstStyle/>
        <a:p>
          <a:endParaRPr lang="it-IT" sz="1300">
            <a:latin typeface="Antipasto ExtraLight"/>
          </a:endParaRPr>
        </a:p>
      </dgm:t>
    </dgm:pt>
    <dgm:pt modelId="{FF28B9E9-40A7-4C3D-BCA6-F3FBC71CE116}" type="sibTrans" cxnId="{91BC29A6-016F-40EF-84A2-0384395616B3}">
      <dgm:prSet/>
      <dgm:spPr/>
      <dgm:t>
        <a:bodyPr/>
        <a:lstStyle/>
        <a:p>
          <a:endParaRPr lang="it-IT" sz="1300">
            <a:latin typeface="Antipasto ExtraLight"/>
          </a:endParaRPr>
        </a:p>
      </dgm:t>
    </dgm:pt>
    <dgm:pt modelId="{87712132-6CDB-402F-8861-B261382E7388}">
      <dgm:prSet custT="1"/>
      <dgm:spPr/>
      <dgm:t>
        <a:bodyPr/>
        <a:lstStyle/>
        <a:p>
          <a:r>
            <a:rPr lang="it-IT" sz="1300" dirty="0" smtClean="0">
              <a:latin typeface="Antipasto ExtraLight"/>
            </a:rPr>
            <a:t>EU </a:t>
          </a:r>
          <a:r>
            <a:rPr lang="it-IT" sz="1300" dirty="0" err="1" smtClean="0">
              <a:latin typeface="Antipasto ExtraLight"/>
            </a:rPr>
            <a:t>smart</a:t>
          </a:r>
          <a:r>
            <a:rPr lang="it-IT" sz="1300" dirty="0" smtClean="0">
              <a:latin typeface="Antipasto ExtraLight"/>
            </a:rPr>
            <a:t> </a:t>
          </a:r>
          <a:r>
            <a:rPr lang="it-IT" sz="1300" dirty="0" err="1" smtClean="0">
              <a:latin typeface="Antipasto ExtraLight"/>
            </a:rPr>
            <a:t>strategies</a:t>
          </a:r>
          <a:endParaRPr lang="it-IT" sz="1300" dirty="0">
            <a:latin typeface="Antipasto ExtraLight"/>
          </a:endParaRPr>
        </a:p>
      </dgm:t>
    </dgm:pt>
    <dgm:pt modelId="{D87AB562-48AB-4A3D-8155-A1898BA41192}" type="parTrans" cxnId="{A984B79A-0178-4EA8-92C4-8566B7E5318A}">
      <dgm:prSet/>
      <dgm:spPr/>
      <dgm:t>
        <a:bodyPr/>
        <a:lstStyle/>
        <a:p>
          <a:endParaRPr lang="it-IT" sz="1300">
            <a:latin typeface="Antipasto ExtraLight"/>
          </a:endParaRPr>
        </a:p>
      </dgm:t>
    </dgm:pt>
    <dgm:pt modelId="{9B6E99E2-0570-4DF4-9896-B3786BD95803}" type="sibTrans" cxnId="{A984B79A-0178-4EA8-92C4-8566B7E5318A}">
      <dgm:prSet/>
      <dgm:spPr/>
      <dgm:t>
        <a:bodyPr/>
        <a:lstStyle/>
        <a:p>
          <a:endParaRPr lang="it-IT" sz="1300">
            <a:latin typeface="Antipasto ExtraLight"/>
          </a:endParaRPr>
        </a:p>
      </dgm:t>
    </dgm:pt>
    <dgm:pt modelId="{EC00BD9B-5131-4D42-B0DF-C92850CEBCE0}">
      <dgm:prSet custT="1"/>
      <dgm:spPr/>
      <dgm:t>
        <a:bodyPr/>
        <a:lstStyle/>
        <a:p>
          <a:r>
            <a:rPr lang="it-IT" sz="1300" dirty="0" err="1" smtClean="0">
              <a:latin typeface="Antipasto ExtraLight"/>
            </a:rPr>
            <a:t>Digitalization</a:t>
          </a:r>
          <a:r>
            <a:rPr lang="it-IT" sz="1300" dirty="0" smtClean="0">
              <a:latin typeface="Antipasto ExtraLight"/>
            </a:rPr>
            <a:t> of </a:t>
          </a:r>
          <a:r>
            <a:rPr lang="it-IT" sz="1300" dirty="0" err="1" smtClean="0">
              <a:latin typeface="Antipasto ExtraLight"/>
            </a:rPr>
            <a:t>organisational</a:t>
          </a:r>
          <a:r>
            <a:rPr lang="it-IT" sz="1300" dirty="0" smtClean="0">
              <a:latin typeface="Antipasto ExtraLight"/>
            </a:rPr>
            <a:t> </a:t>
          </a:r>
          <a:r>
            <a:rPr lang="it-IT" sz="1300" dirty="0" err="1" smtClean="0">
              <a:latin typeface="Antipasto ExtraLight"/>
            </a:rPr>
            <a:t>processes</a:t>
          </a:r>
          <a:endParaRPr lang="it-IT" sz="1300" dirty="0">
            <a:latin typeface="Antipasto ExtraLight"/>
          </a:endParaRPr>
        </a:p>
      </dgm:t>
    </dgm:pt>
    <dgm:pt modelId="{97937D48-7CC8-41FD-B391-A193D854C4FB}" type="parTrans" cxnId="{483E5AE0-AF1B-4DA6-8D72-855AEE4E1EF8}">
      <dgm:prSet/>
      <dgm:spPr/>
      <dgm:t>
        <a:bodyPr/>
        <a:lstStyle/>
        <a:p>
          <a:endParaRPr lang="it-IT" sz="1300">
            <a:latin typeface="Antipasto ExtraLight"/>
          </a:endParaRPr>
        </a:p>
      </dgm:t>
    </dgm:pt>
    <dgm:pt modelId="{FB461ED1-E667-4236-B1E9-796BE9076119}" type="sibTrans" cxnId="{483E5AE0-AF1B-4DA6-8D72-855AEE4E1EF8}">
      <dgm:prSet/>
      <dgm:spPr/>
      <dgm:t>
        <a:bodyPr/>
        <a:lstStyle/>
        <a:p>
          <a:endParaRPr lang="it-IT" sz="1300">
            <a:latin typeface="Antipasto ExtraLight"/>
          </a:endParaRPr>
        </a:p>
      </dgm:t>
    </dgm:pt>
    <dgm:pt modelId="{BE49FD42-7D96-4A2E-A6E9-135875505877}">
      <dgm:prSet custT="1"/>
      <dgm:spPr/>
      <dgm:t>
        <a:bodyPr/>
        <a:lstStyle/>
        <a:p>
          <a:pPr marL="115200" marR="0" lvl="0" indent="-11520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300" dirty="0" smtClean="0">
              <a:latin typeface="Antipasto ExtraLight"/>
            </a:rPr>
            <a:t>EU 2020 policy</a:t>
          </a:r>
          <a:endParaRPr lang="it-IT" sz="1300" dirty="0">
            <a:latin typeface="Antipasto ExtraLight"/>
          </a:endParaRPr>
        </a:p>
      </dgm:t>
    </dgm:pt>
    <dgm:pt modelId="{4AFAF8AC-8606-479C-BE10-858B97D03535}" type="parTrans" cxnId="{5BE1E06F-FF1A-4F03-83F5-40D5861DFA07}">
      <dgm:prSet/>
      <dgm:spPr/>
      <dgm:t>
        <a:bodyPr/>
        <a:lstStyle/>
        <a:p>
          <a:endParaRPr lang="it-IT" sz="1300">
            <a:latin typeface="Antipasto ExtraLight"/>
          </a:endParaRPr>
        </a:p>
      </dgm:t>
    </dgm:pt>
    <dgm:pt modelId="{5D225BC6-F792-4B20-88FD-F86D0751994F}" type="sibTrans" cxnId="{5BE1E06F-FF1A-4F03-83F5-40D5861DFA07}">
      <dgm:prSet/>
      <dgm:spPr/>
      <dgm:t>
        <a:bodyPr/>
        <a:lstStyle/>
        <a:p>
          <a:endParaRPr lang="it-IT" sz="1300">
            <a:latin typeface="Antipasto ExtraLight"/>
          </a:endParaRPr>
        </a:p>
      </dgm:t>
    </dgm:pt>
    <dgm:pt modelId="{3D7F7CB4-1A37-48C0-90C0-4B47ACCEFF42}">
      <dgm:prSet custT="1"/>
      <dgm:spPr/>
      <dgm:t>
        <a:bodyPr/>
        <a:lstStyle/>
        <a:p>
          <a:r>
            <a:rPr lang="it-IT" sz="1300" dirty="0" smtClean="0">
              <a:latin typeface="Antipasto ExtraLight"/>
            </a:rPr>
            <a:t>Smart </a:t>
          </a:r>
          <a:r>
            <a:rPr lang="it-IT" sz="1300" dirty="0" err="1" smtClean="0">
              <a:latin typeface="Antipasto ExtraLight"/>
            </a:rPr>
            <a:t>approach</a:t>
          </a:r>
          <a:r>
            <a:rPr lang="it-IT" sz="1300" dirty="0" smtClean="0">
              <a:latin typeface="Antipasto ExtraLight"/>
            </a:rPr>
            <a:t> to </a:t>
          </a:r>
          <a:r>
            <a:rPr lang="it-IT" sz="1300" dirty="0" err="1" smtClean="0">
              <a:latin typeface="Antipasto ExtraLight"/>
            </a:rPr>
            <a:t>sustainable</a:t>
          </a:r>
          <a:r>
            <a:rPr lang="it-IT" sz="1300" dirty="0" smtClean="0">
              <a:latin typeface="Antipasto ExtraLight"/>
            </a:rPr>
            <a:t> </a:t>
          </a:r>
          <a:r>
            <a:rPr lang="it-IT" sz="1300" dirty="0" err="1" smtClean="0">
              <a:latin typeface="Antipasto ExtraLight"/>
            </a:rPr>
            <a:t>development</a:t>
          </a:r>
          <a:endParaRPr lang="it-IT" sz="1300" dirty="0">
            <a:latin typeface="Antipasto ExtraLight"/>
          </a:endParaRPr>
        </a:p>
      </dgm:t>
    </dgm:pt>
    <dgm:pt modelId="{14B8911B-88ED-4E07-A9F9-76A6545F160C}" type="parTrans" cxnId="{39CE376A-83CC-4A56-91A1-848EA887BB1F}">
      <dgm:prSet/>
      <dgm:spPr/>
      <dgm:t>
        <a:bodyPr/>
        <a:lstStyle/>
        <a:p>
          <a:endParaRPr lang="it-IT" sz="1300">
            <a:latin typeface="Antipasto ExtraLight"/>
          </a:endParaRPr>
        </a:p>
      </dgm:t>
    </dgm:pt>
    <dgm:pt modelId="{CA94E803-EBEF-4970-AA2A-919FC67A4536}" type="sibTrans" cxnId="{39CE376A-83CC-4A56-91A1-848EA887BB1F}">
      <dgm:prSet/>
      <dgm:spPr/>
      <dgm:t>
        <a:bodyPr/>
        <a:lstStyle/>
        <a:p>
          <a:endParaRPr lang="it-IT" sz="1300">
            <a:latin typeface="Antipasto ExtraLight"/>
          </a:endParaRPr>
        </a:p>
      </dgm:t>
    </dgm:pt>
    <dgm:pt modelId="{C7DB966A-89AB-4440-A1BB-304A976474CE}">
      <dgm:prSet custT="1"/>
      <dgm:spPr/>
      <dgm:t>
        <a:bodyPr/>
        <a:lstStyle/>
        <a:p>
          <a:r>
            <a:rPr lang="it-IT" sz="1300" dirty="0" smtClean="0">
              <a:latin typeface="Antipasto ExtraLight"/>
            </a:rPr>
            <a:t>Smart building for </a:t>
          </a:r>
          <a:r>
            <a:rPr lang="it-IT" sz="1300" dirty="0" err="1" smtClean="0">
              <a:latin typeface="Antipasto ExtraLight"/>
            </a:rPr>
            <a:t>energy</a:t>
          </a:r>
          <a:r>
            <a:rPr lang="it-IT" sz="1300" dirty="0" smtClean="0">
              <a:latin typeface="Antipasto ExtraLight"/>
            </a:rPr>
            <a:t> </a:t>
          </a:r>
          <a:r>
            <a:rPr lang="it-IT" sz="1300" dirty="0" err="1" smtClean="0">
              <a:latin typeface="Antipasto ExtraLight"/>
            </a:rPr>
            <a:t>transition</a:t>
          </a:r>
          <a:endParaRPr lang="it-IT" sz="1300" dirty="0">
            <a:latin typeface="Antipasto ExtraLight"/>
          </a:endParaRPr>
        </a:p>
      </dgm:t>
    </dgm:pt>
    <dgm:pt modelId="{C9727C3F-51E8-4902-9B98-ADE221BA87D3}" type="parTrans" cxnId="{BDCE760C-46C7-4471-A783-DB77967F7C76}">
      <dgm:prSet/>
      <dgm:spPr/>
      <dgm:t>
        <a:bodyPr/>
        <a:lstStyle/>
        <a:p>
          <a:endParaRPr lang="it-IT" sz="1300">
            <a:latin typeface="Antipasto ExtraLight"/>
          </a:endParaRPr>
        </a:p>
      </dgm:t>
    </dgm:pt>
    <dgm:pt modelId="{4192F4FB-3D5D-4E3B-9EFC-A545EA1BFEE4}" type="sibTrans" cxnId="{BDCE760C-46C7-4471-A783-DB77967F7C76}">
      <dgm:prSet/>
      <dgm:spPr/>
      <dgm:t>
        <a:bodyPr/>
        <a:lstStyle/>
        <a:p>
          <a:endParaRPr lang="it-IT" sz="1300">
            <a:latin typeface="Antipasto ExtraLight"/>
          </a:endParaRPr>
        </a:p>
      </dgm:t>
    </dgm:pt>
    <dgm:pt modelId="{0E3FD326-E46E-41ED-A6BC-642B65C3745F}">
      <dgm:prSet custT="1"/>
      <dgm:spPr/>
      <dgm:t>
        <a:bodyPr/>
        <a:lstStyle/>
        <a:p>
          <a:pPr marL="115200" marR="0" lvl="0" indent="-11520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300" dirty="0" smtClean="0">
              <a:latin typeface="Antipasto ExtraLight"/>
            </a:rPr>
            <a:t>Corporate </a:t>
          </a:r>
          <a:r>
            <a:rPr lang="it-IT" sz="1300" dirty="0" err="1" smtClean="0">
              <a:latin typeface="Antipasto ExtraLight"/>
            </a:rPr>
            <a:t>Sustainability</a:t>
          </a:r>
          <a:r>
            <a:rPr lang="it-IT" sz="1300" dirty="0" smtClean="0">
              <a:latin typeface="Antipasto ExtraLight"/>
            </a:rPr>
            <a:t> </a:t>
          </a:r>
          <a:r>
            <a:rPr lang="it-IT" sz="1300" dirty="0" err="1" smtClean="0">
              <a:latin typeface="Antipasto ExtraLight"/>
            </a:rPr>
            <a:t>strategies</a:t>
          </a:r>
          <a:endParaRPr lang="it-IT" sz="1300" dirty="0">
            <a:latin typeface="Antipasto ExtraLight"/>
          </a:endParaRPr>
        </a:p>
      </dgm:t>
    </dgm:pt>
    <dgm:pt modelId="{38081E2B-5141-45C6-8BA5-9A879DD51FB5}" type="parTrans" cxnId="{520C46DA-8A4C-4C04-97D5-DDF7C3E770EB}">
      <dgm:prSet/>
      <dgm:spPr/>
      <dgm:t>
        <a:bodyPr/>
        <a:lstStyle/>
        <a:p>
          <a:endParaRPr lang="it-IT" sz="1300">
            <a:latin typeface="Antipasto ExtraLight"/>
          </a:endParaRPr>
        </a:p>
      </dgm:t>
    </dgm:pt>
    <dgm:pt modelId="{20B66E3D-AABA-4325-B18B-04623470E6DE}" type="sibTrans" cxnId="{520C46DA-8A4C-4C04-97D5-DDF7C3E770EB}">
      <dgm:prSet/>
      <dgm:spPr/>
      <dgm:t>
        <a:bodyPr/>
        <a:lstStyle/>
        <a:p>
          <a:endParaRPr lang="it-IT" sz="1300">
            <a:latin typeface="Antipasto ExtraLight"/>
          </a:endParaRPr>
        </a:p>
      </dgm:t>
    </dgm:pt>
    <dgm:pt modelId="{4AAC0C3A-7F7B-4679-922C-E95471F686FF}">
      <dgm:prSet custT="1"/>
      <dgm:spPr/>
      <dgm:t>
        <a:bodyPr/>
        <a:lstStyle/>
        <a:p>
          <a:pPr marL="115200" marR="0" lvl="0" indent="-11520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300" dirty="0" smtClean="0">
              <a:latin typeface="Antipasto ExtraLight"/>
            </a:rPr>
            <a:t>Building </a:t>
          </a:r>
          <a:r>
            <a:rPr lang="it-IT" sz="1300" dirty="0" err="1" smtClean="0">
              <a:latin typeface="Antipasto ExtraLight"/>
            </a:rPr>
            <a:t>consumed</a:t>
          </a:r>
          <a:r>
            <a:rPr lang="it-IT" sz="1300" dirty="0" smtClean="0">
              <a:latin typeface="Antipasto ExtraLight"/>
            </a:rPr>
            <a:t> a </a:t>
          </a:r>
          <a:r>
            <a:rPr lang="it-IT" sz="1300" dirty="0" err="1" smtClean="0">
              <a:latin typeface="Antipasto ExtraLight"/>
            </a:rPr>
            <a:t>great</a:t>
          </a:r>
          <a:r>
            <a:rPr lang="it-IT" sz="1300" dirty="0" smtClean="0">
              <a:latin typeface="Antipasto ExtraLight"/>
            </a:rPr>
            <a:t> </a:t>
          </a:r>
          <a:r>
            <a:rPr lang="it-IT" sz="1300" dirty="0" err="1" smtClean="0">
              <a:latin typeface="Antipasto ExtraLight"/>
            </a:rPr>
            <a:t>amount</a:t>
          </a:r>
          <a:r>
            <a:rPr lang="it-IT" sz="1300" dirty="0" smtClean="0">
              <a:latin typeface="Antipasto ExtraLight"/>
            </a:rPr>
            <a:t> of </a:t>
          </a:r>
          <a:r>
            <a:rPr lang="it-IT" sz="1300" dirty="0" err="1" smtClean="0">
              <a:latin typeface="Antipasto ExtraLight"/>
            </a:rPr>
            <a:t>energy</a:t>
          </a:r>
          <a:endParaRPr lang="it-IT" sz="1300" dirty="0">
            <a:latin typeface="Antipasto ExtraLight"/>
          </a:endParaRPr>
        </a:p>
      </dgm:t>
    </dgm:pt>
    <dgm:pt modelId="{CD2280E5-1E89-42D4-B8FF-78B1FBC965C9}" type="sibTrans" cxnId="{6744E9DC-B3A6-4AD0-9C17-B79820080CAE}">
      <dgm:prSet/>
      <dgm:spPr/>
      <dgm:t>
        <a:bodyPr/>
        <a:lstStyle/>
        <a:p>
          <a:endParaRPr lang="it-IT" sz="1300">
            <a:latin typeface="Antipasto ExtraLight"/>
          </a:endParaRPr>
        </a:p>
      </dgm:t>
    </dgm:pt>
    <dgm:pt modelId="{4CAC37A5-DA9D-4C16-A020-3F0C3ED9F6FD}" type="parTrans" cxnId="{6744E9DC-B3A6-4AD0-9C17-B79820080CAE}">
      <dgm:prSet/>
      <dgm:spPr/>
      <dgm:t>
        <a:bodyPr/>
        <a:lstStyle/>
        <a:p>
          <a:endParaRPr lang="it-IT" sz="1300">
            <a:latin typeface="Antipasto ExtraLight"/>
          </a:endParaRPr>
        </a:p>
      </dgm:t>
    </dgm:pt>
    <dgm:pt modelId="{0ED6373D-979E-4E2C-B856-A530E3B056E1}">
      <dgm:prSet custT="1"/>
      <dgm:spPr/>
      <dgm:t>
        <a:bodyPr/>
        <a:lstStyle/>
        <a:p>
          <a:endParaRPr lang="it-IT" sz="1300" dirty="0">
            <a:latin typeface="Antipasto ExtraLight"/>
          </a:endParaRPr>
        </a:p>
      </dgm:t>
    </dgm:pt>
    <dgm:pt modelId="{8A52FF73-7596-489F-A4FE-40332E4EC3FB}" type="sibTrans" cxnId="{AF90F272-54E8-4212-B015-A4D447BEA666}">
      <dgm:prSet/>
      <dgm:spPr/>
      <dgm:t>
        <a:bodyPr/>
        <a:lstStyle/>
        <a:p>
          <a:endParaRPr lang="it-IT" sz="1300">
            <a:latin typeface="Antipasto ExtraLight"/>
          </a:endParaRPr>
        </a:p>
      </dgm:t>
    </dgm:pt>
    <dgm:pt modelId="{5AEEE071-3D2D-4651-8FBC-DA7814238A8C}" type="parTrans" cxnId="{AF90F272-54E8-4212-B015-A4D447BEA666}">
      <dgm:prSet/>
      <dgm:spPr/>
      <dgm:t>
        <a:bodyPr/>
        <a:lstStyle/>
        <a:p>
          <a:endParaRPr lang="it-IT" sz="1300">
            <a:latin typeface="Antipasto ExtraLight"/>
          </a:endParaRPr>
        </a:p>
      </dgm:t>
    </dgm:pt>
    <dgm:pt modelId="{E130ED87-B745-45D9-ABE9-121B847CB730}">
      <dgm:prSet custT="1"/>
      <dgm:spPr/>
      <dgm:t>
        <a:bodyPr/>
        <a:lstStyle/>
        <a:p>
          <a:r>
            <a:rPr lang="it-IT" sz="1300" dirty="0" err="1" smtClean="0">
              <a:latin typeface="Antipasto ExtraLight"/>
            </a:rPr>
            <a:t>Advances</a:t>
          </a:r>
          <a:r>
            <a:rPr lang="it-IT" sz="1300" dirty="0" smtClean="0">
              <a:latin typeface="Antipasto ExtraLight"/>
            </a:rPr>
            <a:t> in </a:t>
          </a:r>
          <a:r>
            <a:rPr lang="it-IT" sz="1300" dirty="0" err="1" smtClean="0">
              <a:latin typeface="Antipasto ExtraLight"/>
            </a:rPr>
            <a:t>technological</a:t>
          </a:r>
          <a:r>
            <a:rPr lang="it-IT" sz="1300" dirty="0" smtClean="0">
              <a:latin typeface="Antipasto ExtraLight"/>
            </a:rPr>
            <a:t> </a:t>
          </a:r>
          <a:r>
            <a:rPr lang="it-IT" sz="1300" dirty="0" err="1" smtClean="0">
              <a:latin typeface="Antipasto ExtraLight"/>
            </a:rPr>
            <a:t>innovation</a:t>
          </a:r>
          <a:endParaRPr lang="it-IT" sz="1300" dirty="0">
            <a:latin typeface="Antipasto ExtraLight"/>
          </a:endParaRPr>
        </a:p>
      </dgm:t>
    </dgm:pt>
    <dgm:pt modelId="{846267A1-EDA9-4FB0-A51B-40ACDFCC2FEF}" type="sibTrans" cxnId="{CFBF335A-6201-47D4-B5E9-7A186CB17A68}">
      <dgm:prSet/>
      <dgm:spPr/>
      <dgm:t>
        <a:bodyPr/>
        <a:lstStyle/>
        <a:p>
          <a:endParaRPr lang="it-IT" sz="1300">
            <a:latin typeface="Antipasto ExtraLight"/>
          </a:endParaRPr>
        </a:p>
      </dgm:t>
    </dgm:pt>
    <dgm:pt modelId="{D5777B07-54C0-4F69-AA8B-422A94C94F1E}" type="parTrans" cxnId="{CFBF335A-6201-47D4-B5E9-7A186CB17A68}">
      <dgm:prSet/>
      <dgm:spPr/>
      <dgm:t>
        <a:bodyPr/>
        <a:lstStyle/>
        <a:p>
          <a:endParaRPr lang="it-IT" sz="1300">
            <a:latin typeface="Antipasto ExtraLight"/>
          </a:endParaRPr>
        </a:p>
      </dgm:t>
    </dgm:pt>
    <dgm:pt modelId="{BEA4EFD0-42FC-4D19-923A-97FF18988F00}" type="pres">
      <dgm:prSet presAssocID="{ED7D1810-EB14-4D06-B953-B8C50F669060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6C01EC2-ED5E-41BF-AA94-2192FFA62ED3}" type="pres">
      <dgm:prSet presAssocID="{3A608632-DB5F-4CEF-BC9A-6DCEC17F88D8}" presName="compNode" presStyleCnt="0"/>
      <dgm:spPr/>
    </dgm:pt>
    <dgm:pt modelId="{C632FD3A-C4ED-4F08-8C96-3EA5E2311DB1}" type="pres">
      <dgm:prSet presAssocID="{3A608632-DB5F-4CEF-BC9A-6DCEC17F88D8}" presName="childRect" presStyleLbl="bgAcc1" presStyleIdx="0" presStyleCnt="3" custLinFactNeighborX="-16133" custLinFactNeighborY="-30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413DB0C-C0C9-4A86-B684-B7C0682EB48F}" type="pres">
      <dgm:prSet presAssocID="{3A608632-DB5F-4CEF-BC9A-6DCEC17F88D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CDD4B8E-38D8-41A3-948C-E574FA91BF8F}" type="pres">
      <dgm:prSet presAssocID="{3A608632-DB5F-4CEF-BC9A-6DCEC17F88D8}" presName="parentRect" presStyleLbl="alignNode1" presStyleIdx="0" presStyleCnt="3" custLinFactNeighborX="-16133" custLinFactNeighborY="-688"/>
      <dgm:spPr/>
      <dgm:t>
        <a:bodyPr/>
        <a:lstStyle/>
        <a:p>
          <a:endParaRPr lang="it-IT"/>
        </a:p>
      </dgm:t>
    </dgm:pt>
    <dgm:pt modelId="{69E2DDD2-8956-48CE-BAEA-76A1C825CDFA}" type="pres">
      <dgm:prSet presAssocID="{3A608632-DB5F-4CEF-BC9A-6DCEC17F88D8}" presName="adorn" presStyleLbl="fgAccFollowNode1" presStyleIdx="0" presStyleCnt="3" custLinFactNeighborX="-54351" custLinFactNeighborY="-5107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</dgm:spPr>
      <dgm:t>
        <a:bodyPr/>
        <a:lstStyle/>
        <a:p>
          <a:endParaRPr lang="it-IT"/>
        </a:p>
      </dgm:t>
    </dgm:pt>
    <dgm:pt modelId="{781B434A-B108-4158-9A1D-84D8F4A1560A}" type="pres">
      <dgm:prSet presAssocID="{7BBC9BCD-63A9-4DBC-97BA-E0359D3C046F}" presName="sibTrans" presStyleLbl="sibTrans2D1" presStyleIdx="0" presStyleCnt="0"/>
      <dgm:spPr/>
      <dgm:t>
        <a:bodyPr/>
        <a:lstStyle/>
        <a:p>
          <a:endParaRPr lang="it-IT"/>
        </a:p>
      </dgm:t>
    </dgm:pt>
    <dgm:pt modelId="{9849CA9A-BCA2-481F-BAD1-A2E55CE4655A}" type="pres">
      <dgm:prSet presAssocID="{78C686B0-E30D-4F82-9C0C-BC99FCF346B5}" presName="compNode" presStyleCnt="0"/>
      <dgm:spPr/>
    </dgm:pt>
    <dgm:pt modelId="{A90B97A6-519A-4101-A20C-6B42460D8918}" type="pres">
      <dgm:prSet presAssocID="{78C686B0-E30D-4F82-9C0C-BC99FCF346B5}" presName="childRect" presStyleLbl="bgAcc1" presStyleIdx="1" presStyleCnt="3" custLinFactNeighborX="19074" custLinFactNeighborY="43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85217C9-F14E-49D5-85E1-98DD52AACA89}" type="pres">
      <dgm:prSet presAssocID="{78C686B0-E30D-4F82-9C0C-BC99FCF346B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D027BBA-E1F8-4FA7-B774-3143F5B71269}" type="pres">
      <dgm:prSet presAssocID="{78C686B0-E30D-4F82-9C0C-BC99FCF346B5}" presName="parentRect" presStyleLbl="alignNode1" presStyleIdx="1" presStyleCnt="3" custLinFactNeighborX="19041" custLinFactNeighborY="2063"/>
      <dgm:spPr/>
      <dgm:t>
        <a:bodyPr/>
        <a:lstStyle/>
        <a:p>
          <a:endParaRPr lang="it-IT"/>
        </a:p>
      </dgm:t>
    </dgm:pt>
    <dgm:pt modelId="{6806C76E-C8F3-45FC-9F9B-4B243E04B018}" type="pres">
      <dgm:prSet presAssocID="{78C686B0-E30D-4F82-9C0C-BC99FCF346B5}" presName="adorn" presStyleLbl="fgAccFollowNode1" presStyleIdx="1" presStyleCnt="3" custLinFactNeighborX="54386" custLinFactNeighborY="1895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</dgm:spPr>
      <dgm:t>
        <a:bodyPr/>
        <a:lstStyle/>
        <a:p>
          <a:endParaRPr lang="it-IT"/>
        </a:p>
      </dgm:t>
    </dgm:pt>
    <dgm:pt modelId="{E7B8D704-2322-46BE-91C3-39F9F2BBA3C6}" type="pres">
      <dgm:prSet presAssocID="{FF28B9E9-40A7-4C3D-BCA6-F3FBC71CE116}" presName="sibTrans" presStyleLbl="sibTrans2D1" presStyleIdx="0" presStyleCnt="0"/>
      <dgm:spPr/>
      <dgm:t>
        <a:bodyPr/>
        <a:lstStyle/>
        <a:p>
          <a:endParaRPr lang="it-IT"/>
        </a:p>
      </dgm:t>
    </dgm:pt>
    <dgm:pt modelId="{B0F0682F-9403-4B45-A83B-7B83385720C9}" type="pres">
      <dgm:prSet presAssocID="{AC80D8F9-60AA-4319-84D3-A745E2E74208}" presName="compNode" presStyleCnt="0"/>
      <dgm:spPr/>
    </dgm:pt>
    <dgm:pt modelId="{B5A85FF8-96EC-4704-B21D-982E4FC2F929}" type="pres">
      <dgm:prSet presAssocID="{AC80D8F9-60AA-4319-84D3-A745E2E74208}" presName="childRect" presStyleLbl="bgAcc1" presStyleIdx="2" presStyleCnt="3" custLinFactNeighborX="-135" custLinFactNeighborY="-1763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3E3E260-7E02-4BB3-8127-BB6CA7C786C9}" type="pres">
      <dgm:prSet presAssocID="{AC80D8F9-60AA-4319-84D3-A745E2E7420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20E4E9F-FCEE-4A03-AC4B-252501E3F12E}" type="pres">
      <dgm:prSet presAssocID="{AC80D8F9-60AA-4319-84D3-A745E2E74208}" presName="parentRect" presStyleLbl="alignNode1" presStyleIdx="2" presStyleCnt="3" custLinFactNeighborX="-442" custLinFactNeighborY="-41019"/>
      <dgm:spPr/>
      <dgm:t>
        <a:bodyPr/>
        <a:lstStyle/>
        <a:p>
          <a:endParaRPr lang="it-IT"/>
        </a:p>
      </dgm:t>
    </dgm:pt>
    <dgm:pt modelId="{1388A32E-912C-4FDE-A952-EA5AAEDB0AD7}" type="pres">
      <dgm:prSet presAssocID="{AC80D8F9-60AA-4319-84D3-A745E2E74208}" presName="adorn" presStyleLbl="fgAccFollowNode1" presStyleIdx="2" presStyleCnt="3" custLinFactNeighborX="-1263" custLinFactNeighborY="-37618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8000" r="-38000"/>
          </a:stretch>
        </a:blipFill>
      </dgm:spPr>
      <dgm:t>
        <a:bodyPr/>
        <a:lstStyle/>
        <a:p>
          <a:endParaRPr lang="it-IT"/>
        </a:p>
      </dgm:t>
    </dgm:pt>
  </dgm:ptLst>
  <dgm:cxnLst>
    <dgm:cxn modelId="{6224195B-4386-4C08-A1DC-BEA677DC5C71}" type="presOf" srcId="{3A608632-DB5F-4CEF-BC9A-6DCEC17F88D8}" destId="{5413DB0C-C0C9-4A86-B684-B7C0682EB48F}" srcOrd="0" destOrd="0" presId="urn:microsoft.com/office/officeart/2005/8/layout/bList2"/>
    <dgm:cxn modelId="{5BE1E06F-FF1A-4F03-83F5-40D5861DFA07}" srcId="{78C686B0-E30D-4F82-9C0C-BC99FCF346B5}" destId="{BE49FD42-7D96-4A2E-A6E9-135875505877}" srcOrd="0" destOrd="0" parTransId="{4AFAF8AC-8606-479C-BE10-858B97D03535}" sibTransId="{5D225BC6-F792-4B20-88FD-F86D0751994F}"/>
    <dgm:cxn modelId="{365EDD98-5960-453C-B4BE-74D5204EED2D}" type="presOf" srcId="{0E3FD326-E46E-41ED-A6BC-642B65C3745F}" destId="{A90B97A6-519A-4101-A20C-6B42460D8918}" srcOrd="0" destOrd="1" presId="urn:microsoft.com/office/officeart/2005/8/layout/bList2"/>
    <dgm:cxn modelId="{39CE376A-83CC-4A56-91A1-848EA887BB1F}" srcId="{AC80D8F9-60AA-4319-84D3-A745E2E74208}" destId="{3D7F7CB4-1A37-48C0-90C0-4B47ACCEFF42}" srcOrd="0" destOrd="0" parTransId="{14B8911B-88ED-4E07-A9F9-76A6545F160C}" sibTransId="{CA94E803-EBEF-4970-AA2A-919FC67A4536}"/>
    <dgm:cxn modelId="{483E5AE0-AF1B-4DA6-8D72-855AEE4E1EF8}" srcId="{3A608632-DB5F-4CEF-BC9A-6DCEC17F88D8}" destId="{EC00BD9B-5131-4D42-B0DF-C92850CEBCE0}" srcOrd="1" destOrd="0" parTransId="{97937D48-7CC8-41FD-B391-A193D854C4FB}" sibTransId="{FB461ED1-E667-4236-B1E9-796BE9076119}"/>
    <dgm:cxn modelId="{B004FF37-1373-4DB8-8CB2-6656ABDC649B}" type="presOf" srcId="{0ED6373D-979E-4E2C-B856-A530E3B056E1}" destId="{C632FD3A-C4ED-4F08-8C96-3EA5E2311DB1}" srcOrd="0" destOrd="3" presId="urn:microsoft.com/office/officeart/2005/8/layout/bList2"/>
    <dgm:cxn modelId="{3BE24E9D-BDF9-4CFB-BB6F-643693BF9C39}" type="presOf" srcId="{7BBC9BCD-63A9-4DBC-97BA-E0359D3C046F}" destId="{781B434A-B108-4158-9A1D-84D8F4A1560A}" srcOrd="0" destOrd="0" presId="urn:microsoft.com/office/officeart/2005/8/layout/bList2"/>
    <dgm:cxn modelId="{560B924B-1164-4EB8-98EC-8D696D620240}" type="presOf" srcId="{EC00BD9B-5131-4D42-B0DF-C92850CEBCE0}" destId="{C632FD3A-C4ED-4F08-8C96-3EA5E2311DB1}" srcOrd="0" destOrd="1" presId="urn:microsoft.com/office/officeart/2005/8/layout/bList2"/>
    <dgm:cxn modelId="{990CAEED-C552-4331-9FE6-6BBE5DF4FB1E}" srcId="{ED7D1810-EB14-4D06-B953-B8C50F669060}" destId="{AC80D8F9-60AA-4319-84D3-A745E2E74208}" srcOrd="2" destOrd="0" parTransId="{51417AD8-3E37-48F0-8986-687D427EE289}" sibTransId="{040E5DA7-3C16-402B-8C59-B467357904F4}"/>
    <dgm:cxn modelId="{AF90F272-54E8-4212-B015-A4D447BEA666}" srcId="{3A608632-DB5F-4CEF-BC9A-6DCEC17F88D8}" destId="{0ED6373D-979E-4E2C-B856-A530E3B056E1}" srcOrd="3" destOrd="0" parTransId="{5AEEE071-3D2D-4651-8FBC-DA7814238A8C}" sibTransId="{8A52FF73-7596-489F-A4FE-40332E4EC3FB}"/>
    <dgm:cxn modelId="{ABC3A6C3-02CD-4B18-8C76-B305544F13B0}" type="presOf" srcId="{E130ED87-B745-45D9-ABE9-121B847CB730}" destId="{C632FD3A-C4ED-4F08-8C96-3EA5E2311DB1}" srcOrd="0" destOrd="2" presId="urn:microsoft.com/office/officeart/2005/8/layout/bList2"/>
    <dgm:cxn modelId="{6744E9DC-B3A6-4AD0-9C17-B79820080CAE}" srcId="{78C686B0-E30D-4F82-9C0C-BC99FCF346B5}" destId="{4AAC0C3A-7F7B-4679-922C-E95471F686FF}" srcOrd="2" destOrd="0" parTransId="{4CAC37A5-DA9D-4C16-A020-3F0C3ED9F6FD}" sibTransId="{CD2280E5-1E89-42D4-B8FF-78B1FBC965C9}"/>
    <dgm:cxn modelId="{E186EFDB-6848-446B-A8EA-F78A1ECCE502}" type="presOf" srcId="{AC80D8F9-60AA-4319-84D3-A745E2E74208}" destId="{420E4E9F-FCEE-4A03-AC4B-252501E3F12E}" srcOrd="1" destOrd="0" presId="urn:microsoft.com/office/officeart/2005/8/layout/bList2"/>
    <dgm:cxn modelId="{CFBF335A-6201-47D4-B5E9-7A186CB17A68}" srcId="{3A608632-DB5F-4CEF-BC9A-6DCEC17F88D8}" destId="{E130ED87-B745-45D9-ABE9-121B847CB730}" srcOrd="2" destOrd="0" parTransId="{D5777B07-54C0-4F69-AA8B-422A94C94F1E}" sibTransId="{846267A1-EDA9-4FB0-A51B-40ACDFCC2FEF}"/>
    <dgm:cxn modelId="{34E32041-2FB5-45A2-B891-72DFC99346FC}" type="presOf" srcId="{BE49FD42-7D96-4A2E-A6E9-135875505877}" destId="{A90B97A6-519A-4101-A20C-6B42460D8918}" srcOrd="0" destOrd="0" presId="urn:microsoft.com/office/officeart/2005/8/layout/bList2"/>
    <dgm:cxn modelId="{D70CCE24-F725-4057-89B5-4C384B79DBFA}" type="presOf" srcId="{87712132-6CDB-402F-8861-B261382E7388}" destId="{C632FD3A-C4ED-4F08-8C96-3EA5E2311DB1}" srcOrd="0" destOrd="0" presId="urn:microsoft.com/office/officeart/2005/8/layout/bList2"/>
    <dgm:cxn modelId="{0381F200-D8DE-400B-835A-66E8D35E1BD6}" type="presOf" srcId="{ED7D1810-EB14-4D06-B953-B8C50F669060}" destId="{BEA4EFD0-42FC-4D19-923A-97FF18988F00}" srcOrd="0" destOrd="0" presId="urn:microsoft.com/office/officeart/2005/8/layout/bList2"/>
    <dgm:cxn modelId="{2218CF5F-4A84-477D-8A6C-913D3EFCEBD3}" srcId="{ED7D1810-EB14-4D06-B953-B8C50F669060}" destId="{3A608632-DB5F-4CEF-BC9A-6DCEC17F88D8}" srcOrd="0" destOrd="0" parTransId="{08CAB773-1C60-469E-AC33-FDD68EEFF4D4}" sibTransId="{7BBC9BCD-63A9-4DBC-97BA-E0359D3C046F}"/>
    <dgm:cxn modelId="{35C2D167-6E73-42FE-9F23-C70385EDF2EF}" type="presOf" srcId="{4AAC0C3A-7F7B-4679-922C-E95471F686FF}" destId="{A90B97A6-519A-4101-A20C-6B42460D8918}" srcOrd="0" destOrd="2" presId="urn:microsoft.com/office/officeart/2005/8/layout/bList2"/>
    <dgm:cxn modelId="{91BC29A6-016F-40EF-84A2-0384395616B3}" srcId="{ED7D1810-EB14-4D06-B953-B8C50F669060}" destId="{78C686B0-E30D-4F82-9C0C-BC99FCF346B5}" srcOrd="1" destOrd="0" parTransId="{0AE228A8-7464-43A8-B935-1FE7A13C2CB3}" sibTransId="{FF28B9E9-40A7-4C3D-BCA6-F3FBC71CE116}"/>
    <dgm:cxn modelId="{ED898576-680B-4EBD-88EF-BC5527D1DBB0}" type="presOf" srcId="{3D7F7CB4-1A37-48C0-90C0-4B47ACCEFF42}" destId="{B5A85FF8-96EC-4704-B21D-982E4FC2F929}" srcOrd="0" destOrd="0" presId="urn:microsoft.com/office/officeart/2005/8/layout/bList2"/>
    <dgm:cxn modelId="{E02FC987-4E0F-421E-A8FF-503028C90EF5}" type="presOf" srcId="{3A608632-DB5F-4CEF-BC9A-6DCEC17F88D8}" destId="{3CDD4B8E-38D8-41A3-948C-E574FA91BF8F}" srcOrd="1" destOrd="0" presId="urn:microsoft.com/office/officeart/2005/8/layout/bList2"/>
    <dgm:cxn modelId="{A984B79A-0178-4EA8-92C4-8566B7E5318A}" srcId="{3A608632-DB5F-4CEF-BC9A-6DCEC17F88D8}" destId="{87712132-6CDB-402F-8861-B261382E7388}" srcOrd="0" destOrd="0" parTransId="{D87AB562-48AB-4A3D-8155-A1898BA41192}" sibTransId="{9B6E99E2-0570-4DF4-9896-B3786BD95803}"/>
    <dgm:cxn modelId="{DAF11531-FB0A-4C57-BAAE-85069D7FAF02}" type="presOf" srcId="{78C686B0-E30D-4F82-9C0C-BC99FCF346B5}" destId="{F85217C9-F14E-49D5-85E1-98DD52AACA89}" srcOrd="0" destOrd="0" presId="urn:microsoft.com/office/officeart/2005/8/layout/bList2"/>
    <dgm:cxn modelId="{F5181848-D1C7-462F-9E10-7F021E506EDC}" type="presOf" srcId="{78C686B0-E30D-4F82-9C0C-BC99FCF346B5}" destId="{AD027BBA-E1F8-4FA7-B774-3143F5B71269}" srcOrd="1" destOrd="0" presId="urn:microsoft.com/office/officeart/2005/8/layout/bList2"/>
    <dgm:cxn modelId="{BDCE760C-46C7-4471-A783-DB77967F7C76}" srcId="{AC80D8F9-60AA-4319-84D3-A745E2E74208}" destId="{C7DB966A-89AB-4440-A1BB-304A976474CE}" srcOrd="1" destOrd="0" parTransId="{C9727C3F-51E8-4902-9B98-ADE221BA87D3}" sibTransId="{4192F4FB-3D5D-4E3B-9EFC-A545EA1BFEE4}"/>
    <dgm:cxn modelId="{FBC9BD3B-57A4-450C-8FC7-97161F510AC8}" type="presOf" srcId="{AC80D8F9-60AA-4319-84D3-A745E2E74208}" destId="{E3E3E260-7E02-4BB3-8127-BB6CA7C786C9}" srcOrd="0" destOrd="0" presId="urn:microsoft.com/office/officeart/2005/8/layout/bList2"/>
    <dgm:cxn modelId="{7B757D35-6254-43C7-8746-EC74121F1A6F}" type="presOf" srcId="{C7DB966A-89AB-4440-A1BB-304A976474CE}" destId="{B5A85FF8-96EC-4704-B21D-982E4FC2F929}" srcOrd="0" destOrd="1" presId="urn:microsoft.com/office/officeart/2005/8/layout/bList2"/>
    <dgm:cxn modelId="{520C46DA-8A4C-4C04-97D5-DDF7C3E770EB}" srcId="{78C686B0-E30D-4F82-9C0C-BC99FCF346B5}" destId="{0E3FD326-E46E-41ED-A6BC-642B65C3745F}" srcOrd="1" destOrd="0" parTransId="{38081E2B-5141-45C6-8BA5-9A879DD51FB5}" sibTransId="{20B66E3D-AABA-4325-B18B-04623470E6DE}"/>
    <dgm:cxn modelId="{0E862ED6-ED79-44A6-B66A-51A5D6839FE9}" type="presOf" srcId="{FF28B9E9-40A7-4C3D-BCA6-F3FBC71CE116}" destId="{E7B8D704-2322-46BE-91C3-39F9F2BBA3C6}" srcOrd="0" destOrd="0" presId="urn:microsoft.com/office/officeart/2005/8/layout/bList2"/>
    <dgm:cxn modelId="{AFBB237E-6009-4493-899B-33601AD20CCB}" type="presParOf" srcId="{BEA4EFD0-42FC-4D19-923A-97FF18988F00}" destId="{36C01EC2-ED5E-41BF-AA94-2192FFA62ED3}" srcOrd="0" destOrd="0" presId="urn:microsoft.com/office/officeart/2005/8/layout/bList2"/>
    <dgm:cxn modelId="{021F1202-5E79-4EEE-B189-CEA65781CE1D}" type="presParOf" srcId="{36C01EC2-ED5E-41BF-AA94-2192FFA62ED3}" destId="{C632FD3A-C4ED-4F08-8C96-3EA5E2311DB1}" srcOrd="0" destOrd="0" presId="urn:microsoft.com/office/officeart/2005/8/layout/bList2"/>
    <dgm:cxn modelId="{72AA85CB-D036-473F-BC68-91A0F211B050}" type="presParOf" srcId="{36C01EC2-ED5E-41BF-AA94-2192FFA62ED3}" destId="{5413DB0C-C0C9-4A86-B684-B7C0682EB48F}" srcOrd="1" destOrd="0" presId="urn:microsoft.com/office/officeart/2005/8/layout/bList2"/>
    <dgm:cxn modelId="{763A9F9A-E8F4-4442-BCC2-BE09B62289F2}" type="presParOf" srcId="{36C01EC2-ED5E-41BF-AA94-2192FFA62ED3}" destId="{3CDD4B8E-38D8-41A3-948C-E574FA91BF8F}" srcOrd="2" destOrd="0" presId="urn:microsoft.com/office/officeart/2005/8/layout/bList2"/>
    <dgm:cxn modelId="{4CA56826-1207-43CD-81A0-2D66AA166157}" type="presParOf" srcId="{36C01EC2-ED5E-41BF-AA94-2192FFA62ED3}" destId="{69E2DDD2-8956-48CE-BAEA-76A1C825CDFA}" srcOrd="3" destOrd="0" presId="urn:microsoft.com/office/officeart/2005/8/layout/bList2"/>
    <dgm:cxn modelId="{CFF01173-3537-4B1F-9EC0-777218601BDC}" type="presParOf" srcId="{BEA4EFD0-42FC-4D19-923A-97FF18988F00}" destId="{781B434A-B108-4158-9A1D-84D8F4A1560A}" srcOrd="1" destOrd="0" presId="urn:microsoft.com/office/officeart/2005/8/layout/bList2"/>
    <dgm:cxn modelId="{E8E64D81-A062-4842-A930-A147FAEDC98A}" type="presParOf" srcId="{BEA4EFD0-42FC-4D19-923A-97FF18988F00}" destId="{9849CA9A-BCA2-481F-BAD1-A2E55CE4655A}" srcOrd="2" destOrd="0" presId="urn:microsoft.com/office/officeart/2005/8/layout/bList2"/>
    <dgm:cxn modelId="{FDE7F569-A4A6-49C9-B18C-B203E4593A71}" type="presParOf" srcId="{9849CA9A-BCA2-481F-BAD1-A2E55CE4655A}" destId="{A90B97A6-519A-4101-A20C-6B42460D8918}" srcOrd="0" destOrd="0" presId="urn:microsoft.com/office/officeart/2005/8/layout/bList2"/>
    <dgm:cxn modelId="{8C9CE551-80E2-4204-8037-BFCD02382E3A}" type="presParOf" srcId="{9849CA9A-BCA2-481F-BAD1-A2E55CE4655A}" destId="{F85217C9-F14E-49D5-85E1-98DD52AACA89}" srcOrd="1" destOrd="0" presId="urn:microsoft.com/office/officeart/2005/8/layout/bList2"/>
    <dgm:cxn modelId="{0FFF2F53-0F3D-471F-B06D-5760E349148A}" type="presParOf" srcId="{9849CA9A-BCA2-481F-BAD1-A2E55CE4655A}" destId="{AD027BBA-E1F8-4FA7-B774-3143F5B71269}" srcOrd="2" destOrd="0" presId="urn:microsoft.com/office/officeart/2005/8/layout/bList2"/>
    <dgm:cxn modelId="{CD6B49D2-1F0B-4EDD-B4A2-6AA0950FD3D4}" type="presParOf" srcId="{9849CA9A-BCA2-481F-BAD1-A2E55CE4655A}" destId="{6806C76E-C8F3-45FC-9F9B-4B243E04B018}" srcOrd="3" destOrd="0" presId="urn:microsoft.com/office/officeart/2005/8/layout/bList2"/>
    <dgm:cxn modelId="{B76A3418-6FAB-44AC-B6D9-9EEC0F9ABA6B}" type="presParOf" srcId="{BEA4EFD0-42FC-4D19-923A-97FF18988F00}" destId="{E7B8D704-2322-46BE-91C3-39F9F2BBA3C6}" srcOrd="3" destOrd="0" presId="urn:microsoft.com/office/officeart/2005/8/layout/bList2"/>
    <dgm:cxn modelId="{9235642C-4094-45D9-B72F-F46391E9E6DB}" type="presParOf" srcId="{BEA4EFD0-42FC-4D19-923A-97FF18988F00}" destId="{B0F0682F-9403-4B45-A83B-7B83385720C9}" srcOrd="4" destOrd="0" presId="urn:microsoft.com/office/officeart/2005/8/layout/bList2"/>
    <dgm:cxn modelId="{40EB2D75-B11A-42AF-8E07-D408169BD496}" type="presParOf" srcId="{B0F0682F-9403-4B45-A83B-7B83385720C9}" destId="{B5A85FF8-96EC-4704-B21D-982E4FC2F929}" srcOrd="0" destOrd="0" presId="urn:microsoft.com/office/officeart/2005/8/layout/bList2"/>
    <dgm:cxn modelId="{DAAE2CA3-B5A5-47DA-BF58-4A0E864A7691}" type="presParOf" srcId="{B0F0682F-9403-4B45-A83B-7B83385720C9}" destId="{E3E3E260-7E02-4BB3-8127-BB6CA7C786C9}" srcOrd="1" destOrd="0" presId="urn:microsoft.com/office/officeart/2005/8/layout/bList2"/>
    <dgm:cxn modelId="{BE451081-6B25-4AA4-8221-CCE2FD75F645}" type="presParOf" srcId="{B0F0682F-9403-4B45-A83B-7B83385720C9}" destId="{420E4E9F-FCEE-4A03-AC4B-252501E3F12E}" srcOrd="2" destOrd="0" presId="urn:microsoft.com/office/officeart/2005/8/layout/bList2"/>
    <dgm:cxn modelId="{245D2FFF-A4AD-4FB3-B463-EE0529637689}" type="presParOf" srcId="{B0F0682F-9403-4B45-A83B-7B83385720C9}" destId="{1388A32E-912C-4FDE-A952-EA5AAEDB0AD7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174712-8E67-46C4-874A-CACB5EA74D62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8EA5083-E6DF-485D-971B-C986D422E917}">
      <dgm:prSet phldrT="[Testo]"/>
      <dgm:spPr/>
      <dgm:t>
        <a:bodyPr/>
        <a:lstStyle/>
        <a:p>
          <a:r>
            <a:rPr lang="it-IT" dirty="0" smtClean="0">
              <a:latin typeface="Antipasto ExtraLight"/>
            </a:rPr>
            <a:t>I) Preliminary </a:t>
          </a:r>
          <a:r>
            <a:rPr lang="it-IT" dirty="0" err="1" smtClean="0">
              <a:latin typeface="Antipasto ExtraLight"/>
            </a:rPr>
            <a:t>literature</a:t>
          </a:r>
          <a:r>
            <a:rPr lang="it-IT" dirty="0" smtClean="0">
              <a:latin typeface="Antipasto ExtraLight"/>
            </a:rPr>
            <a:t> </a:t>
          </a:r>
          <a:r>
            <a:rPr lang="it-IT" dirty="0" err="1" smtClean="0">
              <a:latin typeface="Antipasto ExtraLight"/>
            </a:rPr>
            <a:t>search</a:t>
          </a:r>
          <a:endParaRPr lang="it-IT" dirty="0">
            <a:latin typeface="Antipasto ExtraLight"/>
          </a:endParaRPr>
        </a:p>
      </dgm:t>
    </dgm:pt>
    <dgm:pt modelId="{1C9BDF30-E42B-491C-B4B9-A1BBB09EE096}" type="parTrans" cxnId="{4ED53C50-44A8-4065-B8DC-72E27E14972E}">
      <dgm:prSet/>
      <dgm:spPr/>
      <dgm:t>
        <a:bodyPr/>
        <a:lstStyle/>
        <a:p>
          <a:endParaRPr lang="it-IT">
            <a:latin typeface="Antipasto ExtraLight"/>
          </a:endParaRPr>
        </a:p>
      </dgm:t>
    </dgm:pt>
    <dgm:pt modelId="{1FFD18AD-17FB-4998-BDC3-B206A7334A53}" type="sibTrans" cxnId="{4ED53C50-44A8-4065-B8DC-72E27E14972E}">
      <dgm:prSet/>
      <dgm:spPr/>
      <dgm:t>
        <a:bodyPr/>
        <a:lstStyle/>
        <a:p>
          <a:endParaRPr lang="it-IT">
            <a:latin typeface="Antipasto ExtraLight"/>
          </a:endParaRPr>
        </a:p>
      </dgm:t>
    </dgm:pt>
    <dgm:pt modelId="{03228E72-0DC5-4707-AE17-865CDDC95148}">
      <dgm:prSet phldrT="[Testo]"/>
      <dgm:spPr/>
      <dgm:t>
        <a:bodyPr/>
        <a:lstStyle/>
        <a:p>
          <a:r>
            <a:rPr lang="it-IT" dirty="0" smtClean="0">
              <a:latin typeface="Antipasto ExtraLight"/>
            </a:rPr>
            <a:t>WOS and </a:t>
          </a:r>
          <a:r>
            <a:rPr lang="it-IT" dirty="0" err="1" smtClean="0">
              <a:latin typeface="Antipasto ExtraLight"/>
            </a:rPr>
            <a:t>Scopus</a:t>
          </a:r>
          <a:r>
            <a:rPr lang="it-IT" dirty="0" smtClean="0">
              <a:latin typeface="Antipasto ExtraLight"/>
            </a:rPr>
            <a:t> database</a:t>
          </a:r>
          <a:endParaRPr lang="it-IT" dirty="0">
            <a:latin typeface="Antipasto ExtraLight"/>
          </a:endParaRPr>
        </a:p>
      </dgm:t>
    </dgm:pt>
    <dgm:pt modelId="{551A3435-B3C7-413C-BD8F-8FEBB2F454A0}" type="parTrans" cxnId="{8FCD1F45-8C48-4EAB-8424-F250466F7FB5}">
      <dgm:prSet/>
      <dgm:spPr/>
      <dgm:t>
        <a:bodyPr/>
        <a:lstStyle/>
        <a:p>
          <a:endParaRPr lang="it-IT">
            <a:latin typeface="Antipasto ExtraLight"/>
          </a:endParaRPr>
        </a:p>
      </dgm:t>
    </dgm:pt>
    <dgm:pt modelId="{9DCA44EE-8C8A-4E5F-82E0-7D4866C26871}" type="sibTrans" cxnId="{8FCD1F45-8C48-4EAB-8424-F250466F7FB5}">
      <dgm:prSet/>
      <dgm:spPr/>
      <dgm:t>
        <a:bodyPr/>
        <a:lstStyle/>
        <a:p>
          <a:endParaRPr lang="it-IT">
            <a:latin typeface="Antipasto ExtraLight"/>
          </a:endParaRPr>
        </a:p>
      </dgm:t>
    </dgm:pt>
    <dgm:pt modelId="{A96EC200-1D42-4255-A270-FB8D7979F93E}">
      <dgm:prSet phldrT="[Testo]"/>
      <dgm:spPr/>
      <dgm:t>
        <a:bodyPr/>
        <a:lstStyle/>
        <a:p>
          <a:r>
            <a:rPr lang="it-IT" dirty="0" smtClean="0">
              <a:latin typeface="Antipasto ExtraLight"/>
            </a:rPr>
            <a:t>II) </a:t>
          </a:r>
          <a:r>
            <a:rPr lang="it-IT" dirty="0" err="1" smtClean="0">
              <a:latin typeface="Antipasto ExtraLight"/>
            </a:rPr>
            <a:t>Refining</a:t>
          </a:r>
          <a:r>
            <a:rPr lang="it-IT" dirty="0" smtClean="0">
              <a:latin typeface="Antipasto ExtraLight"/>
            </a:rPr>
            <a:t> </a:t>
          </a:r>
          <a:r>
            <a:rPr lang="it-IT" dirty="0" err="1" smtClean="0">
              <a:latin typeface="Antipasto ExtraLight"/>
            </a:rPr>
            <a:t>literature</a:t>
          </a:r>
          <a:r>
            <a:rPr lang="it-IT" dirty="0" smtClean="0">
              <a:latin typeface="Antipasto ExtraLight"/>
            </a:rPr>
            <a:t> </a:t>
          </a:r>
          <a:r>
            <a:rPr lang="it-IT" dirty="0" err="1" smtClean="0">
              <a:latin typeface="Antipasto ExtraLight"/>
            </a:rPr>
            <a:t>search</a:t>
          </a:r>
          <a:r>
            <a:rPr lang="it-IT" dirty="0" smtClean="0">
              <a:latin typeface="Antipasto ExtraLight"/>
            </a:rPr>
            <a:t> </a:t>
          </a:r>
          <a:endParaRPr lang="it-IT" dirty="0">
            <a:latin typeface="Antipasto ExtraLight"/>
          </a:endParaRPr>
        </a:p>
      </dgm:t>
    </dgm:pt>
    <dgm:pt modelId="{80AA0C6A-D2CD-4BEC-9373-C53887F86070}" type="parTrans" cxnId="{818D3DD0-8E87-4B8A-B419-C296531086B0}">
      <dgm:prSet/>
      <dgm:spPr/>
      <dgm:t>
        <a:bodyPr/>
        <a:lstStyle/>
        <a:p>
          <a:endParaRPr lang="it-IT">
            <a:latin typeface="Antipasto ExtraLight"/>
          </a:endParaRPr>
        </a:p>
      </dgm:t>
    </dgm:pt>
    <dgm:pt modelId="{EC60550A-D4CC-4A40-B0A2-512FECAFBE1D}" type="sibTrans" cxnId="{818D3DD0-8E87-4B8A-B419-C296531086B0}">
      <dgm:prSet/>
      <dgm:spPr/>
      <dgm:t>
        <a:bodyPr/>
        <a:lstStyle/>
        <a:p>
          <a:endParaRPr lang="it-IT">
            <a:latin typeface="Antipasto ExtraLight"/>
          </a:endParaRPr>
        </a:p>
      </dgm:t>
    </dgm:pt>
    <dgm:pt modelId="{5BF3B2FE-C487-4091-B537-C5D7C2B67C75}">
      <dgm:prSet phldrT="[Testo]"/>
      <dgm:spPr/>
      <dgm:t>
        <a:bodyPr/>
        <a:lstStyle/>
        <a:p>
          <a:r>
            <a:rPr lang="it-IT" dirty="0" smtClean="0">
              <a:latin typeface="Antipasto ExtraLight"/>
            </a:rPr>
            <a:t>«</a:t>
          </a:r>
          <a:r>
            <a:rPr lang="it-IT" dirty="0" err="1" smtClean="0">
              <a:latin typeface="Antipasto ExtraLight"/>
            </a:rPr>
            <a:t>smart</a:t>
          </a:r>
          <a:r>
            <a:rPr lang="it-IT" dirty="0" smtClean="0">
              <a:latin typeface="Antipasto ExtraLight"/>
            </a:rPr>
            <a:t>* building*» and «</a:t>
          </a:r>
          <a:r>
            <a:rPr lang="it-IT" dirty="0" err="1" smtClean="0">
              <a:latin typeface="Antipasto ExtraLight"/>
            </a:rPr>
            <a:t>intelligent</a:t>
          </a:r>
          <a:r>
            <a:rPr lang="it-IT" dirty="0" smtClean="0">
              <a:latin typeface="Antipasto ExtraLight"/>
            </a:rPr>
            <a:t> building*»</a:t>
          </a:r>
          <a:endParaRPr lang="it-IT" dirty="0">
            <a:latin typeface="Antipasto ExtraLight"/>
          </a:endParaRPr>
        </a:p>
      </dgm:t>
    </dgm:pt>
    <dgm:pt modelId="{1F2A4FDF-B446-4A2D-8C85-FC1440610FA4}" type="parTrans" cxnId="{E1094502-871A-4656-A3BB-BD4DBB2CD785}">
      <dgm:prSet/>
      <dgm:spPr/>
      <dgm:t>
        <a:bodyPr/>
        <a:lstStyle/>
        <a:p>
          <a:endParaRPr lang="it-IT">
            <a:latin typeface="Antipasto ExtraLight"/>
          </a:endParaRPr>
        </a:p>
      </dgm:t>
    </dgm:pt>
    <dgm:pt modelId="{23DD1AF8-0583-4D44-B36A-5B78D84CED1D}" type="sibTrans" cxnId="{E1094502-871A-4656-A3BB-BD4DBB2CD785}">
      <dgm:prSet/>
      <dgm:spPr/>
      <dgm:t>
        <a:bodyPr/>
        <a:lstStyle/>
        <a:p>
          <a:endParaRPr lang="it-IT">
            <a:latin typeface="Antipasto ExtraLight"/>
          </a:endParaRPr>
        </a:p>
      </dgm:t>
    </dgm:pt>
    <dgm:pt modelId="{ADE8FA08-06EE-451E-8A86-A1C9F0DEA4F1}">
      <dgm:prSet phldrT="[Testo]"/>
      <dgm:spPr/>
      <dgm:t>
        <a:bodyPr/>
        <a:lstStyle/>
        <a:p>
          <a:r>
            <a:rPr lang="it-IT" dirty="0" smtClean="0">
              <a:latin typeface="Antipasto ExtraLight"/>
            </a:rPr>
            <a:t>III) </a:t>
          </a:r>
          <a:r>
            <a:rPr lang="it-IT" dirty="0" err="1" smtClean="0">
              <a:latin typeface="Antipasto ExtraLight"/>
            </a:rPr>
            <a:t>Literature</a:t>
          </a:r>
          <a:r>
            <a:rPr lang="it-IT" dirty="0" smtClean="0">
              <a:latin typeface="Antipasto ExtraLight"/>
            </a:rPr>
            <a:t> </a:t>
          </a:r>
          <a:r>
            <a:rPr lang="it-IT" dirty="0" err="1" smtClean="0">
              <a:latin typeface="Antipasto ExtraLight"/>
            </a:rPr>
            <a:t>review</a:t>
          </a:r>
          <a:endParaRPr lang="it-IT" dirty="0">
            <a:latin typeface="Antipasto ExtraLight"/>
          </a:endParaRPr>
        </a:p>
      </dgm:t>
    </dgm:pt>
    <dgm:pt modelId="{A8D64216-4B17-42C3-BA70-46C5395063A5}" type="parTrans" cxnId="{3B2A6628-724D-4469-88A5-B587995C1F7C}">
      <dgm:prSet/>
      <dgm:spPr/>
      <dgm:t>
        <a:bodyPr/>
        <a:lstStyle/>
        <a:p>
          <a:endParaRPr lang="it-IT">
            <a:latin typeface="Antipasto ExtraLight"/>
          </a:endParaRPr>
        </a:p>
      </dgm:t>
    </dgm:pt>
    <dgm:pt modelId="{54DC79B9-42C5-4D12-907C-71D590CC220B}" type="sibTrans" cxnId="{3B2A6628-724D-4469-88A5-B587995C1F7C}">
      <dgm:prSet/>
      <dgm:spPr/>
      <dgm:t>
        <a:bodyPr/>
        <a:lstStyle/>
        <a:p>
          <a:endParaRPr lang="it-IT">
            <a:latin typeface="Antipasto ExtraLight"/>
          </a:endParaRPr>
        </a:p>
      </dgm:t>
    </dgm:pt>
    <dgm:pt modelId="{C869AC05-0651-4A43-BE1D-E699447EDE5C}">
      <dgm:prSet phldrT="[Testo]"/>
      <dgm:spPr/>
      <dgm:t>
        <a:bodyPr/>
        <a:lstStyle/>
        <a:p>
          <a:r>
            <a:rPr lang="it-IT" dirty="0" smtClean="0">
              <a:latin typeface="Antipasto ExtraLight"/>
            </a:rPr>
            <a:t>Reading of the </a:t>
          </a:r>
          <a:r>
            <a:rPr lang="it-IT" dirty="0" err="1" smtClean="0">
              <a:latin typeface="Antipasto ExtraLight"/>
            </a:rPr>
            <a:t>articles</a:t>
          </a:r>
          <a:endParaRPr lang="it-IT" dirty="0">
            <a:latin typeface="Antipasto ExtraLight"/>
          </a:endParaRPr>
        </a:p>
      </dgm:t>
    </dgm:pt>
    <dgm:pt modelId="{64EC2F0C-5989-429A-86FA-AE837DA91714}" type="parTrans" cxnId="{3F592C02-15C3-42C3-8054-1851319C1B57}">
      <dgm:prSet/>
      <dgm:spPr/>
      <dgm:t>
        <a:bodyPr/>
        <a:lstStyle/>
        <a:p>
          <a:endParaRPr lang="it-IT">
            <a:latin typeface="Antipasto ExtraLight"/>
          </a:endParaRPr>
        </a:p>
      </dgm:t>
    </dgm:pt>
    <dgm:pt modelId="{454CF448-511B-40CE-B9C3-BF71D7FD0E77}" type="sibTrans" cxnId="{3F592C02-15C3-42C3-8054-1851319C1B57}">
      <dgm:prSet/>
      <dgm:spPr/>
      <dgm:t>
        <a:bodyPr/>
        <a:lstStyle/>
        <a:p>
          <a:endParaRPr lang="it-IT">
            <a:latin typeface="Antipasto ExtraLight"/>
          </a:endParaRPr>
        </a:p>
      </dgm:t>
    </dgm:pt>
    <dgm:pt modelId="{AD3A3866-E677-45AF-83A8-6AE4EBA5FFCA}">
      <dgm:prSet phldrT="[Testo]"/>
      <dgm:spPr/>
      <dgm:t>
        <a:bodyPr/>
        <a:lstStyle/>
        <a:p>
          <a:r>
            <a:rPr lang="it-IT" dirty="0" smtClean="0">
              <a:latin typeface="Antipasto ExtraLight"/>
            </a:rPr>
            <a:t>«</a:t>
          </a:r>
          <a:r>
            <a:rPr lang="it-IT" dirty="0" err="1" smtClean="0">
              <a:latin typeface="Antipasto ExtraLight"/>
            </a:rPr>
            <a:t>smart</a:t>
          </a:r>
          <a:r>
            <a:rPr lang="it-IT" dirty="0" smtClean="0">
              <a:latin typeface="Antipasto ExtraLight"/>
            </a:rPr>
            <a:t>* building*» keyword</a:t>
          </a:r>
          <a:endParaRPr lang="it-IT" dirty="0">
            <a:latin typeface="Antipasto ExtraLight"/>
          </a:endParaRPr>
        </a:p>
      </dgm:t>
    </dgm:pt>
    <dgm:pt modelId="{B07F1BEB-5B0D-4183-9854-BFB71944222D}" type="parTrans" cxnId="{C68038B7-4A7E-44C5-8AD7-0340812FFE18}">
      <dgm:prSet/>
      <dgm:spPr/>
      <dgm:t>
        <a:bodyPr/>
        <a:lstStyle/>
        <a:p>
          <a:endParaRPr lang="it-IT">
            <a:latin typeface="Antipasto ExtraLight"/>
          </a:endParaRPr>
        </a:p>
      </dgm:t>
    </dgm:pt>
    <dgm:pt modelId="{83192DB5-4F12-4E74-9A0C-660D92C6CC43}" type="sibTrans" cxnId="{C68038B7-4A7E-44C5-8AD7-0340812FFE18}">
      <dgm:prSet/>
      <dgm:spPr/>
      <dgm:t>
        <a:bodyPr/>
        <a:lstStyle/>
        <a:p>
          <a:endParaRPr lang="it-IT">
            <a:latin typeface="Antipasto ExtraLight"/>
          </a:endParaRPr>
        </a:p>
      </dgm:t>
    </dgm:pt>
    <dgm:pt modelId="{E2AE25CB-1EA4-45B5-8608-0B2E86B80A95}">
      <dgm:prSet phldrT="[Testo]"/>
      <dgm:spPr/>
      <dgm:t>
        <a:bodyPr/>
        <a:lstStyle/>
        <a:p>
          <a:r>
            <a:rPr lang="it-IT" dirty="0" smtClean="0">
              <a:latin typeface="Antipasto ExtraLight"/>
            </a:rPr>
            <a:t>No </a:t>
          </a:r>
          <a:r>
            <a:rPr lang="it-IT" dirty="0" err="1" smtClean="0">
              <a:latin typeface="Antipasto ExtraLight"/>
            </a:rPr>
            <a:t>restriction</a:t>
          </a:r>
          <a:r>
            <a:rPr lang="it-IT" dirty="0" smtClean="0">
              <a:latin typeface="Antipasto ExtraLight"/>
            </a:rPr>
            <a:t> by </a:t>
          </a:r>
          <a:r>
            <a:rPr lang="it-IT" dirty="0" err="1" smtClean="0">
              <a:latin typeface="Antipasto ExtraLight"/>
            </a:rPr>
            <a:t>subject</a:t>
          </a:r>
          <a:endParaRPr lang="it-IT" dirty="0">
            <a:latin typeface="Antipasto ExtraLight"/>
          </a:endParaRPr>
        </a:p>
      </dgm:t>
    </dgm:pt>
    <dgm:pt modelId="{5792C8D8-0500-4617-8E17-525E9E1A2297}" type="parTrans" cxnId="{B51466FF-3EEC-48F5-9D70-3CC4FD451E54}">
      <dgm:prSet/>
      <dgm:spPr/>
      <dgm:t>
        <a:bodyPr/>
        <a:lstStyle/>
        <a:p>
          <a:endParaRPr lang="it-IT">
            <a:latin typeface="Antipasto ExtraLight"/>
          </a:endParaRPr>
        </a:p>
      </dgm:t>
    </dgm:pt>
    <dgm:pt modelId="{42239D05-330D-4DA6-BAB7-05C8A3C76C62}" type="sibTrans" cxnId="{B51466FF-3EEC-48F5-9D70-3CC4FD451E54}">
      <dgm:prSet/>
      <dgm:spPr/>
      <dgm:t>
        <a:bodyPr/>
        <a:lstStyle/>
        <a:p>
          <a:endParaRPr lang="it-IT">
            <a:latin typeface="Antipasto ExtraLight"/>
          </a:endParaRPr>
        </a:p>
      </dgm:t>
    </dgm:pt>
    <dgm:pt modelId="{7CF6803B-C2E5-4A58-94BF-98528A4EB905}">
      <dgm:prSet phldrT="[Testo]"/>
      <dgm:spPr/>
      <dgm:t>
        <a:bodyPr/>
        <a:lstStyle/>
        <a:p>
          <a:r>
            <a:rPr lang="it-IT" dirty="0" err="1" smtClean="0">
              <a:latin typeface="Antipasto ExtraLight"/>
            </a:rPr>
            <a:t>Classification</a:t>
          </a:r>
          <a:r>
            <a:rPr lang="it-IT" dirty="0" smtClean="0">
              <a:latin typeface="Antipasto ExtraLight"/>
            </a:rPr>
            <a:t> by </a:t>
          </a:r>
          <a:r>
            <a:rPr lang="it-IT" dirty="0" err="1" smtClean="0">
              <a:latin typeface="Antipasto ExtraLight"/>
            </a:rPr>
            <a:t>topics</a:t>
          </a:r>
          <a:r>
            <a:rPr lang="it-IT" dirty="0" smtClean="0">
              <a:latin typeface="Antipasto ExtraLight"/>
            </a:rPr>
            <a:t> and </a:t>
          </a:r>
          <a:r>
            <a:rPr lang="it-IT" dirty="0" err="1" smtClean="0">
              <a:latin typeface="Antipasto ExtraLight"/>
            </a:rPr>
            <a:t>other</a:t>
          </a:r>
          <a:r>
            <a:rPr lang="it-IT" dirty="0" smtClean="0">
              <a:latin typeface="Antipasto ExtraLight"/>
            </a:rPr>
            <a:t> </a:t>
          </a:r>
          <a:r>
            <a:rPr lang="it-IT" dirty="0" err="1" smtClean="0">
              <a:latin typeface="Antipasto ExtraLight"/>
            </a:rPr>
            <a:t>features</a:t>
          </a:r>
          <a:endParaRPr lang="it-IT" dirty="0">
            <a:latin typeface="Antipasto ExtraLight"/>
          </a:endParaRPr>
        </a:p>
      </dgm:t>
    </dgm:pt>
    <dgm:pt modelId="{ADF6FC8E-9EC2-48B0-9E3B-02AD6D3AC3E8}" type="parTrans" cxnId="{E6C37BE1-2476-4E49-B7E7-49F5A033BFDA}">
      <dgm:prSet/>
      <dgm:spPr/>
      <dgm:t>
        <a:bodyPr/>
        <a:lstStyle/>
        <a:p>
          <a:endParaRPr lang="it-IT">
            <a:latin typeface="Antipasto ExtraLight"/>
          </a:endParaRPr>
        </a:p>
      </dgm:t>
    </dgm:pt>
    <dgm:pt modelId="{EF834C62-8358-4E87-AF04-415E06167942}" type="sibTrans" cxnId="{E6C37BE1-2476-4E49-B7E7-49F5A033BFDA}">
      <dgm:prSet/>
      <dgm:spPr/>
      <dgm:t>
        <a:bodyPr/>
        <a:lstStyle/>
        <a:p>
          <a:endParaRPr lang="it-IT">
            <a:latin typeface="Antipasto ExtraLight"/>
          </a:endParaRPr>
        </a:p>
      </dgm:t>
    </dgm:pt>
    <dgm:pt modelId="{73203F10-EEFE-4C84-BE6D-644F0562B338}">
      <dgm:prSet phldrT="[Testo]"/>
      <dgm:spPr/>
      <dgm:t>
        <a:bodyPr/>
        <a:lstStyle/>
        <a:p>
          <a:r>
            <a:rPr lang="it-IT" dirty="0" err="1" smtClean="0">
              <a:latin typeface="Antipasto ExtraLight"/>
            </a:rPr>
            <a:t>Restriction</a:t>
          </a:r>
          <a:r>
            <a:rPr lang="it-IT" dirty="0" smtClean="0">
              <a:latin typeface="Antipasto ExtraLight"/>
            </a:rPr>
            <a:t> to Business and Management </a:t>
          </a:r>
          <a:r>
            <a:rPr lang="it-IT" dirty="0" err="1" smtClean="0">
              <a:latin typeface="Antipasto ExtraLight"/>
            </a:rPr>
            <a:t>subject</a:t>
          </a:r>
          <a:endParaRPr lang="it-IT" dirty="0">
            <a:latin typeface="Antipasto ExtraLight"/>
          </a:endParaRPr>
        </a:p>
      </dgm:t>
    </dgm:pt>
    <dgm:pt modelId="{FEA530E1-5C22-42E4-AC50-7692472CDC3C}" type="parTrans" cxnId="{407FDC61-4E98-4757-99BD-2B7A0379240C}">
      <dgm:prSet/>
      <dgm:spPr/>
      <dgm:t>
        <a:bodyPr/>
        <a:lstStyle/>
        <a:p>
          <a:endParaRPr lang="it-IT"/>
        </a:p>
      </dgm:t>
    </dgm:pt>
    <dgm:pt modelId="{EE84EECC-587B-4196-B064-F481A130D59F}" type="sibTrans" cxnId="{407FDC61-4E98-4757-99BD-2B7A0379240C}">
      <dgm:prSet/>
      <dgm:spPr/>
      <dgm:t>
        <a:bodyPr/>
        <a:lstStyle/>
        <a:p>
          <a:endParaRPr lang="it-IT"/>
        </a:p>
      </dgm:t>
    </dgm:pt>
    <dgm:pt modelId="{ADCA904A-F117-4017-9A28-8E9EE31CF0CC}" type="pres">
      <dgm:prSet presAssocID="{39174712-8E67-46C4-874A-CACB5EA74D6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03451C5-E246-42E9-85B9-0D80069DB367}" type="pres">
      <dgm:prSet presAssocID="{D8EA5083-E6DF-485D-971B-C986D422E917}" presName="composite" presStyleCnt="0"/>
      <dgm:spPr/>
    </dgm:pt>
    <dgm:pt modelId="{C4295D90-ACE1-42DE-A003-291D26982F1F}" type="pres">
      <dgm:prSet presAssocID="{D8EA5083-E6DF-485D-971B-C986D422E917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9DC59F1-34C1-4195-8559-A87DA21DF364}" type="pres">
      <dgm:prSet presAssocID="{D8EA5083-E6DF-485D-971B-C986D422E917}" presName="parSh" presStyleLbl="node1" presStyleIdx="0" presStyleCnt="3"/>
      <dgm:spPr/>
      <dgm:t>
        <a:bodyPr/>
        <a:lstStyle/>
        <a:p>
          <a:endParaRPr lang="it-IT"/>
        </a:p>
      </dgm:t>
    </dgm:pt>
    <dgm:pt modelId="{598DA69F-91B6-4BEF-94B0-F591A3D52B4A}" type="pres">
      <dgm:prSet presAssocID="{D8EA5083-E6DF-485D-971B-C986D422E917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0135E47-D4BE-4428-BA0B-43D524228E52}" type="pres">
      <dgm:prSet presAssocID="{1FFD18AD-17FB-4998-BDC3-B206A7334A53}" presName="sibTrans" presStyleLbl="sibTrans2D1" presStyleIdx="0" presStyleCnt="2"/>
      <dgm:spPr/>
      <dgm:t>
        <a:bodyPr/>
        <a:lstStyle/>
        <a:p>
          <a:endParaRPr lang="it-IT"/>
        </a:p>
      </dgm:t>
    </dgm:pt>
    <dgm:pt modelId="{A5D5ACF2-2436-4D63-B91D-56007ED5424D}" type="pres">
      <dgm:prSet presAssocID="{1FFD18AD-17FB-4998-BDC3-B206A7334A53}" presName="connTx" presStyleLbl="sibTrans2D1" presStyleIdx="0" presStyleCnt="2"/>
      <dgm:spPr/>
      <dgm:t>
        <a:bodyPr/>
        <a:lstStyle/>
        <a:p>
          <a:endParaRPr lang="it-IT"/>
        </a:p>
      </dgm:t>
    </dgm:pt>
    <dgm:pt modelId="{909088E1-62F5-4C14-95CF-858584A86747}" type="pres">
      <dgm:prSet presAssocID="{A96EC200-1D42-4255-A270-FB8D7979F93E}" presName="composite" presStyleCnt="0"/>
      <dgm:spPr/>
    </dgm:pt>
    <dgm:pt modelId="{4495D896-026B-4E1D-A6BF-72B7B8574CAC}" type="pres">
      <dgm:prSet presAssocID="{A96EC200-1D42-4255-A270-FB8D7979F93E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7279038-F61A-4062-9E1A-6EB41C1BD827}" type="pres">
      <dgm:prSet presAssocID="{A96EC200-1D42-4255-A270-FB8D7979F93E}" presName="parSh" presStyleLbl="node1" presStyleIdx="1" presStyleCnt="3"/>
      <dgm:spPr/>
      <dgm:t>
        <a:bodyPr/>
        <a:lstStyle/>
        <a:p>
          <a:endParaRPr lang="it-IT"/>
        </a:p>
      </dgm:t>
    </dgm:pt>
    <dgm:pt modelId="{C7A4EA37-5644-4AAD-B64D-57703892CB79}" type="pres">
      <dgm:prSet presAssocID="{A96EC200-1D42-4255-A270-FB8D7979F93E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7069AE5-932D-4CF0-932F-540F1A97AA1F}" type="pres">
      <dgm:prSet presAssocID="{EC60550A-D4CC-4A40-B0A2-512FECAFBE1D}" presName="sibTrans" presStyleLbl="sibTrans2D1" presStyleIdx="1" presStyleCnt="2"/>
      <dgm:spPr/>
      <dgm:t>
        <a:bodyPr/>
        <a:lstStyle/>
        <a:p>
          <a:endParaRPr lang="it-IT"/>
        </a:p>
      </dgm:t>
    </dgm:pt>
    <dgm:pt modelId="{9EAA735C-E58E-4DED-B754-8A410671BF54}" type="pres">
      <dgm:prSet presAssocID="{EC60550A-D4CC-4A40-B0A2-512FECAFBE1D}" presName="connTx" presStyleLbl="sibTrans2D1" presStyleIdx="1" presStyleCnt="2"/>
      <dgm:spPr/>
      <dgm:t>
        <a:bodyPr/>
        <a:lstStyle/>
        <a:p>
          <a:endParaRPr lang="it-IT"/>
        </a:p>
      </dgm:t>
    </dgm:pt>
    <dgm:pt modelId="{DBC5087B-E701-4848-95A4-BC612AA38551}" type="pres">
      <dgm:prSet presAssocID="{ADE8FA08-06EE-451E-8A86-A1C9F0DEA4F1}" presName="composite" presStyleCnt="0"/>
      <dgm:spPr/>
    </dgm:pt>
    <dgm:pt modelId="{9678EEC0-7962-4910-9E21-A68B7CE34480}" type="pres">
      <dgm:prSet presAssocID="{ADE8FA08-06EE-451E-8A86-A1C9F0DEA4F1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D9720B9-FFE3-469D-9546-D5757821CEB7}" type="pres">
      <dgm:prSet presAssocID="{ADE8FA08-06EE-451E-8A86-A1C9F0DEA4F1}" presName="parSh" presStyleLbl="node1" presStyleIdx="2" presStyleCnt="3"/>
      <dgm:spPr/>
      <dgm:t>
        <a:bodyPr/>
        <a:lstStyle/>
        <a:p>
          <a:endParaRPr lang="it-IT"/>
        </a:p>
      </dgm:t>
    </dgm:pt>
    <dgm:pt modelId="{2D98F91D-C309-4903-B59F-556CF9399E91}" type="pres">
      <dgm:prSet presAssocID="{ADE8FA08-06EE-451E-8A86-A1C9F0DEA4F1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1375149-E573-4F9F-AB21-F5EDF3B51D1D}" type="presOf" srcId="{ADE8FA08-06EE-451E-8A86-A1C9F0DEA4F1}" destId="{0D9720B9-FFE3-469D-9546-D5757821CEB7}" srcOrd="1" destOrd="0" presId="urn:microsoft.com/office/officeart/2005/8/layout/process3"/>
    <dgm:cxn modelId="{6B35C408-1984-4A6A-8486-11A6EC724FCF}" type="presOf" srcId="{1FFD18AD-17FB-4998-BDC3-B206A7334A53}" destId="{40135E47-D4BE-4428-BA0B-43D524228E52}" srcOrd="0" destOrd="0" presId="urn:microsoft.com/office/officeart/2005/8/layout/process3"/>
    <dgm:cxn modelId="{31E2A0F2-44C2-42B5-95C0-F87D3B03D5B1}" type="presOf" srcId="{03228E72-0DC5-4707-AE17-865CDDC95148}" destId="{598DA69F-91B6-4BEF-94B0-F591A3D52B4A}" srcOrd="0" destOrd="0" presId="urn:microsoft.com/office/officeart/2005/8/layout/process3"/>
    <dgm:cxn modelId="{3B2A6628-724D-4469-88A5-B587995C1F7C}" srcId="{39174712-8E67-46C4-874A-CACB5EA74D62}" destId="{ADE8FA08-06EE-451E-8A86-A1C9F0DEA4F1}" srcOrd="2" destOrd="0" parTransId="{A8D64216-4B17-42C3-BA70-46C5395063A5}" sibTransId="{54DC79B9-42C5-4D12-907C-71D590CC220B}"/>
    <dgm:cxn modelId="{818D3DD0-8E87-4B8A-B419-C296531086B0}" srcId="{39174712-8E67-46C4-874A-CACB5EA74D62}" destId="{A96EC200-1D42-4255-A270-FB8D7979F93E}" srcOrd="1" destOrd="0" parTransId="{80AA0C6A-D2CD-4BEC-9373-C53887F86070}" sibTransId="{EC60550A-D4CC-4A40-B0A2-512FECAFBE1D}"/>
    <dgm:cxn modelId="{9C155DED-3ABA-4441-A756-DA434FC95013}" type="presOf" srcId="{D8EA5083-E6DF-485D-971B-C986D422E917}" destId="{C4295D90-ACE1-42DE-A003-291D26982F1F}" srcOrd="0" destOrd="0" presId="urn:microsoft.com/office/officeart/2005/8/layout/process3"/>
    <dgm:cxn modelId="{3D0C484A-7A98-4A91-BBEB-F99DB3C8AB34}" type="presOf" srcId="{EC60550A-D4CC-4A40-B0A2-512FECAFBE1D}" destId="{27069AE5-932D-4CF0-932F-540F1A97AA1F}" srcOrd="0" destOrd="0" presId="urn:microsoft.com/office/officeart/2005/8/layout/process3"/>
    <dgm:cxn modelId="{352A4869-A8B6-4ED7-906B-A3DD775127F8}" type="presOf" srcId="{39174712-8E67-46C4-874A-CACB5EA74D62}" destId="{ADCA904A-F117-4017-9A28-8E9EE31CF0CC}" srcOrd="0" destOrd="0" presId="urn:microsoft.com/office/officeart/2005/8/layout/process3"/>
    <dgm:cxn modelId="{A9059C91-58A9-4EF1-9FF5-C3CBD7C3DB5D}" type="presOf" srcId="{A96EC200-1D42-4255-A270-FB8D7979F93E}" destId="{D7279038-F61A-4062-9E1A-6EB41C1BD827}" srcOrd="1" destOrd="0" presId="urn:microsoft.com/office/officeart/2005/8/layout/process3"/>
    <dgm:cxn modelId="{CC2DEF86-C59E-4192-ACF5-BEC2E9FD368E}" type="presOf" srcId="{73203F10-EEFE-4C84-BE6D-644F0562B338}" destId="{C7A4EA37-5644-4AAD-B64D-57703892CB79}" srcOrd="0" destOrd="1" presId="urn:microsoft.com/office/officeart/2005/8/layout/process3"/>
    <dgm:cxn modelId="{5E2FD4E0-C5B2-4943-AE66-383120C3FB7C}" type="presOf" srcId="{D8EA5083-E6DF-485D-971B-C986D422E917}" destId="{49DC59F1-34C1-4195-8559-A87DA21DF364}" srcOrd="1" destOrd="0" presId="urn:microsoft.com/office/officeart/2005/8/layout/process3"/>
    <dgm:cxn modelId="{F8271FB5-6B5A-4539-99D4-CF70F8963169}" type="presOf" srcId="{A96EC200-1D42-4255-A270-FB8D7979F93E}" destId="{4495D896-026B-4E1D-A6BF-72B7B8574CAC}" srcOrd="0" destOrd="0" presId="urn:microsoft.com/office/officeart/2005/8/layout/process3"/>
    <dgm:cxn modelId="{1837503B-6A64-4821-917C-125B9F580083}" type="presOf" srcId="{AD3A3866-E677-45AF-83A8-6AE4EBA5FFCA}" destId="{598DA69F-91B6-4BEF-94B0-F591A3D52B4A}" srcOrd="0" destOrd="1" presId="urn:microsoft.com/office/officeart/2005/8/layout/process3"/>
    <dgm:cxn modelId="{B51466FF-3EEC-48F5-9D70-3CC4FD451E54}" srcId="{D8EA5083-E6DF-485D-971B-C986D422E917}" destId="{E2AE25CB-1EA4-45B5-8608-0B2E86B80A95}" srcOrd="2" destOrd="0" parTransId="{5792C8D8-0500-4617-8E17-525E9E1A2297}" sibTransId="{42239D05-330D-4DA6-BAB7-05C8A3C76C62}"/>
    <dgm:cxn modelId="{4ED53C50-44A8-4065-B8DC-72E27E14972E}" srcId="{39174712-8E67-46C4-874A-CACB5EA74D62}" destId="{D8EA5083-E6DF-485D-971B-C986D422E917}" srcOrd="0" destOrd="0" parTransId="{1C9BDF30-E42B-491C-B4B9-A1BBB09EE096}" sibTransId="{1FFD18AD-17FB-4998-BDC3-B206A7334A53}"/>
    <dgm:cxn modelId="{640809F7-57CC-45EA-9A9C-932D5D065A79}" type="presOf" srcId="{C869AC05-0651-4A43-BE1D-E699447EDE5C}" destId="{2D98F91D-C309-4903-B59F-556CF9399E91}" srcOrd="0" destOrd="0" presId="urn:microsoft.com/office/officeart/2005/8/layout/process3"/>
    <dgm:cxn modelId="{3F592C02-15C3-42C3-8054-1851319C1B57}" srcId="{ADE8FA08-06EE-451E-8A86-A1C9F0DEA4F1}" destId="{C869AC05-0651-4A43-BE1D-E699447EDE5C}" srcOrd="0" destOrd="0" parTransId="{64EC2F0C-5989-429A-86FA-AE837DA91714}" sibTransId="{454CF448-511B-40CE-B9C3-BF71D7FD0E77}"/>
    <dgm:cxn modelId="{59626097-91CF-4D39-B857-0C7AD2F7A16D}" type="presOf" srcId="{E2AE25CB-1EA4-45B5-8608-0B2E86B80A95}" destId="{598DA69F-91B6-4BEF-94B0-F591A3D52B4A}" srcOrd="0" destOrd="2" presId="urn:microsoft.com/office/officeart/2005/8/layout/process3"/>
    <dgm:cxn modelId="{6413E861-C621-4904-AB7A-EFF58BEB310F}" type="presOf" srcId="{5BF3B2FE-C487-4091-B537-C5D7C2B67C75}" destId="{C7A4EA37-5644-4AAD-B64D-57703892CB79}" srcOrd="0" destOrd="0" presId="urn:microsoft.com/office/officeart/2005/8/layout/process3"/>
    <dgm:cxn modelId="{8FCD1F45-8C48-4EAB-8424-F250466F7FB5}" srcId="{D8EA5083-E6DF-485D-971B-C986D422E917}" destId="{03228E72-0DC5-4707-AE17-865CDDC95148}" srcOrd="0" destOrd="0" parTransId="{551A3435-B3C7-413C-BD8F-8FEBB2F454A0}" sibTransId="{9DCA44EE-8C8A-4E5F-82E0-7D4866C26871}"/>
    <dgm:cxn modelId="{C9FCE307-964A-4A54-B398-A5530F129B8D}" type="presOf" srcId="{7CF6803B-C2E5-4A58-94BF-98528A4EB905}" destId="{2D98F91D-C309-4903-B59F-556CF9399E91}" srcOrd="0" destOrd="1" presId="urn:microsoft.com/office/officeart/2005/8/layout/process3"/>
    <dgm:cxn modelId="{C68038B7-4A7E-44C5-8AD7-0340812FFE18}" srcId="{D8EA5083-E6DF-485D-971B-C986D422E917}" destId="{AD3A3866-E677-45AF-83A8-6AE4EBA5FFCA}" srcOrd="1" destOrd="0" parTransId="{B07F1BEB-5B0D-4183-9854-BFB71944222D}" sibTransId="{83192DB5-4F12-4E74-9A0C-660D92C6CC43}"/>
    <dgm:cxn modelId="{751B10A1-ECFE-472C-9C20-AA5E73020FC4}" type="presOf" srcId="{ADE8FA08-06EE-451E-8A86-A1C9F0DEA4F1}" destId="{9678EEC0-7962-4910-9E21-A68B7CE34480}" srcOrd="0" destOrd="0" presId="urn:microsoft.com/office/officeart/2005/8/layout/process3"/>
    <dgm:cxn modelId="{FEC4FBEA-25F4-40FD-B45D-70FA83F0588B}" type="presOf" srcId="{1FFD18AD-17FB-4998-BDC3-B206A7334A53}" destId="{A5D5ACF2-2436-4D63-B91D-56007ED5424D}" srcOrd="1" destOrd="0" presId="urn:microsoft.com/office/officeart/2005/8/layout/process3"/>
    <dgm:cxn modelId="{E1094502-871A-4656-A3BB-BD4DBB2CD785}" srcId="{A96EC200-1D42-4255-A270-FB8D7979F93E}" destId="{5BF3B2FE-C487-4091-B537-C5D7C2B67C75}" srcOrd="0" destOrd="0" parTransId="{1F2A4FDF-B446-4A2D-8C85-FC1440610FA4}" sibTransId="{23DD1AF8-0583-4D44-B36A-5B78D84CED1D}"/>
    <dgm:cxn modelId="{E6C37BE1-2476-4E49-B7E7-49F5A033BFDA}" srcId="{ADE8FA08-06EE-451E-8A86-A1C9F0DEA4F1}" destId="{7CF6803B-C2E5-4A58-94BF-98528A4EB905}" srcOrd="1" destOrd="0" parTransId="{ADF6FC8E-9EC2-48B0-9E3B-02AD6D3AC3E8}" sibTransId="{EF834C62-8358-4E87-AF04-415E06167942}"/>
    <dgm:cxn modelId="{0BF392DC-1055-45E9-A1C2-9732B8575C9E}" type="presOf" srcId="{EC60550A-D4CC-4A40-B0A2-512FECAFBE1D}" destId="{9EAA735C-E58E-4DED-B754-8A410671BF54}" srcOrd="1" destOrd="0" presId="urn:microsoft.com/office/officeart/2005/8/layout/process3"/>
    <dgm:cxn modelId="{407FDC61-4E98-4757-99BD-2B7A0379240C}" srcId="{A96EC200-1D42-4255-A270-FB8D7979F93E}" destId="{73203F10-EEFE-4C84-BE6D-644F0562B338}" srcOrd="1" destOrd="0" parTransId="{FEA530E1-5C22-42E4-AC50-7692472CDC3C}" sibTransId="{EE84EECC-587B-4196-B064-F481A130D59F}"/>
    <dgm:cxn modelId="{BFA11F68-B1E0-48DC-A7C1-63A97D69DB81}" type="presParOf" srcId="{ADCA904A-F117-4017-9A28-8E9EE31CF0CC}" destId="{B03451C5-E246-42E9-85B9-0D80069DB367}" srcOrd="0" destOrd="0" presId="urn:microsoft.com/office/officeart/2005/8/layout/process3"/>
    <dgm:cxn modelId="{783ED042-1E8E-473F-92BC-9E0193916180}" type="presParOf" srcId="{B03451C5-E246-42E9-85B9-0D80069DB367}" destId="{C4295D90-ACE1-42DE-A003-291D26982F1F}" srcOrd="0" destOrd="0" presId="urn:microsoft.com/office/officeart/2005/8/layout/process3"/>
    <dgm:cxn modelId="{B7C1811B-4848-4A3C-A71B-294E7127285E}" type="presParOf" srcId="{B03451C5-E246-42E9-85B9-0D80069DB367}" destId="{49DC59F1-34C1-4195-8559-A87DA21DF364}" srcOrd="1" destOrd="0" presId="urn:microsoft.com/office/officeart/2005/8/layout/process3"/>
    <dgm:cxn modelId="{C009D0ED-DCF2-40EB-B4DE-3AE560087B7A}" type="presParOf" srcId="{B03451C5-E246-42E9-85B9-0D80069DB367}" destId="{598DA69F-91B6-4BEF-94B0-F591A3D52B4A}" srcOrd="2" destOrd="0" presId="urn:microsoft.com/office/officeart/2005/8/layout/process3"/>
    <dgm:cxn modelId="{2A5170A4-2F5B-4937-A4FC-ED8A2B402339}" type="presParOf" srcId="{ADCA904A-F117-4017-9A28-8E9EE31CF0CC}" destId="{40135E47-D4BE-4428-BA0B-43D524228E52}" srcOrd="1" destOrd="0" presId="urn:microsoft.com/office/officeart/2005/8/layout/process3"/>
    <dgm:cxn modelId="{6111D9B2-94A1-46E4-B6E6-565B814E52E0}" type="presParOf" srcId="{40135E47-D4BE-4428-BA0B-43D524228E52}" destId="{A5D5ACF2-2436-4D63-B91D-56007ED5424D}" srcOrd="0" destOrd="0" presId="urn:microsoft.com/office/officeart/2005/8/layout/process3"/>
    <dgm:cxn modelId="{75CD1EB1-759B-4061-A66D-1F108D28A37C}" type="presParOf" srcId="{ADCA904A-F117-4017-9A28-8E9EE31CF0CC}" destId="{909088E1-62F5-4C14-95CF-858584A86747}" srcOrd="2" destOrd="0" presId="urn:microsoft.com/office/officeart/2005/8/layout/process3"/>
    <dgm:cxn modelId="{5F812CC4-4B3D-4F5D-A9B0-827019B864FC}" type="presParOf" srcId="{909088E1-62F5-4C14-95CF-858584A86747}" destId="{4495D896-026B-4E1D-A6BF-72B7B8574CAC}" srcOrd="0" destOrd="0" presId="urn:microsoft.com/office/officeart/2005/8/layout/process3"/>
    <dgm:cxn modelId="{E8219E12-0FDE-42C7-AE95-1126FEE0F718}" type="presParOf" srcId="{909088E1-62F5-4C14-95CF-858584A86747}" destId="{D7279038-F61A-4062-9E1A-6EB41C1BD827}" srcOrd="1" destOrd="0" presId="urn:microsoft.com/office/officeart/2005/8/layout/process3"/>
    <dgm:cxn modelId="{BC16EDEC-80A4-41ED-A9CD-6ED98AFB2CF7}" type="presParOf" srcId="{909088E1-62F5-4C14-95CF-858584A86747}" destId="{C7A4EA37-5644-4AAD-B64D-57703892CB79}" srcOrd="2" destOrd="0" presId="urn:microsoft.com/office/officeart/2005/8/layout/process3"/>
    <dgm:cxn modelId="{9EAAA604-012C-4AF9-B8D7-A34497502088}" type="presParOf" srcId="{ADCA904A-F117-4017-9A28-8E9EE31CF0CC}" destId="{27069AE5-932D-4CF0-932F-540F1A97AA1F}" srcOrd="3" destOrd="0" presId="urn:microsoft.com/office/officeart/2005/8/layout/process3"/>
    <dgm:cxn modelId="{F07FCFAC-6F2C-4EFB-BF8F-897C671645FB}" type="presParOf" srcId="{27069AE5-932D-4CF0-932F-540F1A97AA1F}" destId="{9EAA735C-E58E-4DED-B754-8A410671BF54}" srcOrd="0" destOrd="0" presId="urn:microsoft.com/office/officeart/2005/8/layout/process3"/>
    <dgm:cxn modelId="{CB45258A-0689-4F43-987A-D677D42B8D91}" type="presParOf" srcId="{ADCA904A-F117-4017-9A28-8E9EE31CF0CC}" destId="{DBC5087B-E701-4848-95A4-BC612AA38551}" srcOrd="4" destOrd="0" presId="urn:microsoft.com/office/officeart/2005/8/layout/process3"/>
    <dgm:cxn modelId="{75F81D45-76BF-4E07-A4E5-5FC46907692C}" type="presParOf" srcId="{DBC5087B-E701-4848-95A4-BC612AA38551}" destId="{9678EEC0-7962-4910-9E21-A68B7CE34480}" srcOrd="0" destOrd="0" presId="urn:microsoft.com/office/officeart/2005/8/layout/process3"/>
    <dgm:cxn modelId="{5A30CA45-D73E-414F-8C00-43EBDC443D0A}" type="presParOf" srcId="{DBC5087B-E701-4848-95A4-BC612AA38551}" destId="{0D9720B9-FFE3-469D-9546-D5757821CEB7}" srcOrd="1" destOrd="0" presId="urn:microsoft.com/office/officeart/2005/8/layout/process3"/>
    <dgm:cxn modelId="{39D843FE-3DAD-4943-8A41-47D6ED484C85}" type="presParOf" srcId="{DBC5087B-E701-4848-95A4-BC612AA38551}" destId="{2D98F91D-C309-4903-B59F-556CF9399E91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776B59-BBF8-477C-B2E3-0857A639AB14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4ACF87E2-3DA8-4993-B9E4-6FF2E499969D}">
      <dgm:prSet phldrT="[Testo]" custT="1"/>
      <dgm:spPr/>
      <dgm:t>
        <a:bodyPr/>
        <a:lstStyle/>
        <a:p>
          <a:r>
            <a:rPr lang="it-IT" sz="1600" dirty="0" err="1" smtClean="0">
              <a:latin typeface="Antipasto ExtraLight"/>
            </a:rPr>
            <a:t>Identification</a:t>
          </a:r>
          <a:r>
            <a:rPr lang="it-IT" sz="1600" dirty="0" smtClean="0">
              <a:latin typeface="Antipasto ExtraLight"/>
            </a:rPr>
            <a:t> of </a:t>
          </a:r>
          <a:r>
            <a:rPr lang="it-IT" sz="1600" dirty="0" err="1" smtClean="0">
              <a:latin typeface="Antipasto ExtraLight"/>
            </a:rPr>
            <a:t>keywords</a:t>
          </a:r>
          <a:endParaRPr lang="it-IT" sz="1600" dirty="0" smtClean="0">
            <a:latin typeface="Antipasto ExtraLight"/>
          </a:endParaRPr>
        </a:p>
        <a:p>
          <a:r>
            <a:rPr lang="it-IT" sz="1600" dirty="0" smtClean="0">
              <a:latin typeface="Antipasto ExtraLight"/>
            </a:rPr>
            <a:t>Multi-</a:t>
          </a:r>
          <a:r>
            <a:rPr lang="it-IT" sz="1600" dirty="0" err="1" smtClean="0">
              <a:latin typeface="Antipasto ExtraLight"/>
            </a:rPr>
            <a:t>disciplinary</a:t>
          </a:r>
          <a:r>
            <a:rPr lang="it-IT" sz="1600" dirty="0" smtClean="0">
              <a:latin typeface="Antipasto ExtraLight"/>
            </a:rPr>
            <a:t> </a:t>
          </a:r>
          <a:r>
            <a:rPr lang="it-IT" sz="1600" dirty="0" err="1" smtClean="0">
              <a:latin typeface="Antipasto ExtraLight"/>
            </a:rPr>
            <a:t>search</a:t>
          </a:r>
          <a:endParaRPr lang="it-IT" sz="1600" dirty="0">
            <a:latin typeface="Antipasto ExtraLight"/>
          </a:endParaRPr>
        </a:p>
      </dgm:t>
    </dgm:pt>
    <dgm:pt modelId="{67DEAE72-1905-406D-9E62-99EB58F365CD}" type="parTrans" cxnId="{F25A728B-B2F7-456F-A781-707BB17F54F6}">
      <dgm:prSet/>
      <dgm:spPr/>
      <dgm:t>
        <a:bodyPr/>
        <a:lstStyle/>
        <a:p>
          <a:endParaRPr lang="it-IT" sz="1600">
            <a:latin typeface="Antipasto ExtraLight"/>
          </a:endParaRPr>
        </a:p>
      </dgm:t>
    </dgm:pt>
    <dgm:pt modelId="{85B8B71F-8B97-4855-AD02-0A834BCF86E8}" type="sibTrans" cxnId="{F25A728B-B2F7-456F-A781-707BB17F54F6}">
      <dgm:prSet/>
      <dgm:spPr/>
      <dgm:t>
        <a:bodyPr/>
        <a:lstStyle/>
        <a:p>
          <a:endParaRPr lang="it-IT" sz="1600">
            <a:latin typeface="Antipasto ExtraLight"/>
          </a:endParaRPr>
        </a:p>
      </dgm:t>
    </dgm:pt>
    <dgm:pt modelId="{F2BFBCFE-C938-4139-8571-488C4759A528}">
      <dgm:prSet phldrT="[Testo]" custT="1"/>
      <dgm:spPr/>
      <dgm:t>
        <a:bodyPr/>
        <a:lstStyle/>
        <a:p>
          <a:r>
            <a:rPr lang="it-IT" sz="1600" dirty="0" smtClean="0">
              <a:latin typeface="Antipasto ExtraLight"/>
            </a:rPr>
            <a:t>8 </a:t>
          </a:r>
          <a:r>
            <a:rPr lang="it-IT" sz="1600" dirty="0" err="1" smtClean="0">
              <a:latin typeface="Antipasto ExtraLight"/>
            </a:rPr>
            <a:t>scientific</a:t>
          </a:r>
          <a:r>
            <a:rPr lang="it-IT" sz="1600" dirty="0" smtClean="0">
              <a:latin typeface="Antipasto ExtraLight"/>
            </a:rPr>
            <a:t> </a:t>
          </a:r>
          <a:r>
            <a:rPr lang="it-IT" sz="1600" dirty="0" err="1" smtClean="0">
              <a:latin typeface="Antipasto ExtraLight"/>
            </a:rPr>
            <a:t>article</a:t>
          </a:r>
          <a:r>
            <a:rPr lang="it-IT" sz="1600" dirty="0" smtClean="0">
              <a:latin typeface="Antipasto ExtraLight"/>
            </a:rPr>
            <a:t> in business and management</a:t>
          </a:r>
          <a:endParaRPr lang="it-IT" sz="1600" dirty="0">
            <a:latin typeface="Antipasto ExtraLight"/>
          </a:endParaRPr>
        </a:p>
      </dgm:t>
    </dgm:pt>
    <dgm:pt modelId="{6767243B-C74D-4CE5-8EF9-B4B47A44FF87}" type="parTrans" cxnId="{DD5CE353-DCB0-427D-9C1E-71FD9D80076D}">
      <dgm:prSet/>
      <dgm:spPr/>
      <dgm:t>
        <a:bodyPr/>
        <a:lstStyle/>
        <a:p>
          <a:endParaRPr lang="it-IT" sz="1600">
            <a:latin typeface="Antipasto ExtraLight"/>
          </a:endParaRPr>
        </a:p>
      </dgm:t>
    </dgm:pt>
    <dgm:pt modelId="{2997D025-6F5F-4C90-923E-7DF8DF4DE950}" type="sibTrans" cxnId="{DD5CE353-DCB0-427D-9C1E-71FD9D80076D}">
      <dgm:prSet/>
      <dgm:spPr/>
      <dgm:t>
        <a:bodyPr/>
        <a:lstStyle/>
        <a:p>
          <a:endParaRPr lang="it-IT" sz="1600">
            <a:latin typeface="Antipasto ExtraLight"/>
          </a:endParaRPr>
        </a:p>
      </dgm:t>
    </dgm:pt>
    <dgm:pt modelId="{115F54F5-0EC1-466E-A27C-7A2C0837E1F2}">
      <dgm:prSet phldrT="[Tes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t-IT" sz="1400" dirty="0" smtClean="0">
              <a:latin typeface="Antipasto ExtraLight"/>
            </a:rPr>
            <a:t>Smart building </a:t>
          </a:r>
          <a:r>
            <a:rPr lang="it-IT" sz="1400" dirty="0" err="1" smtClean="0">
              <a:latin typeface="Antipasto ExtraLight"/>
            </a:rPr>
            <a:t>concept</a:t>
          </a:r>
          <a:endParaRPr lang="it-IT" sz="1400" dirty="0" smtClean="0">
            <a:latin typeface="Antipasto ExtraLight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1400" dirty="0" smtClean="0">
              <a:latin typeface="Antipasto ExtraLight"/>
            </a:rPr>
            <a:t>Point of </a:t>
          </a:r>
          <a:r>
            <a:rPr lang="it-IT" sz="1400" dirty="0" err="1" smtClean="0">
              <a:latin typeface="Antipasto ExtraLight"/>
            </a:rPr>
            <a:t>view</a:t>
          </a:r>
          <a:endParaRPr lang="it-IT" sz="1400" dirty="0" smtClean="0">
            <a:latin typeface="Antipasto ExtraLight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1400" dirty="0" smtClean="0">
              <a:latin typeface="Antipasto ExtraLight"/>
            </a:rPr>
            <a:t>IT focus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1400" dirty="0" smtClean="0">
              <a:latin typeface="Antipasto ExtraLight"/>
            </a:rPr>
            <a:t>Management </a:t>
          </a:r>
          <a:r>
            <a:rPr lang="it-IT" sz="1400" dirty="0" err="1" smtClean="0">
              <a:latin typeface="Antipasto ExtraLight"/>
            </a:rPr>
            <a:t>concern</a:t>
          </a:r>
          <a:endParaRPr lang="it-IT" sz="1400" dirty="0" smtClean="0">
            <a:latin typeface="Antipasto ExtraLight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1400" dirty="0" smtClean="0">
              <a:latin typeface="Antipasto ExtraLight"/>
            </a:rPr>
            <a:t>Accounting and control </a:t>
          </a:r>
          <a:r>
            <a:rPr lang="it-IT" sz="1400" dirty="0" err="1" smtClean="0">
              <a:latin typeface="Antipasto ExtraLight"/>
            </a:rPr>
            <a:t>issues</a:t>
          </a:r>
          <a:endParaRPr lang="it-IT" sz="1400" dirty="0">
            <a:latin typeface="Antipasto ExtraLight"/>
          </a:endParaRPr>
        </a:p>
      </dgm:t>
    </dgm:pt>
    <dgm:pt modelId="{3DF75A27-684B-4BB1-9911-4E9584418EB4}" type="parTrans" cxnId="{287027F5-58A2-4AA9-A27F-AB19FCE274C0}">
      <dgm:prSet/>
      <dgm:spPr/>
      <dgm:t>
        <a:bodyPr/>
        <a:lstStyle/>
        <a:p>
          <a:endParaRPr lang="it-IT" sz="1600">
            <a:latin typeface="Antipasto ExtraLight"/>
          </a:endParaRPr>
        </a:p>
      </dgm:t>
    </dgm:pt>
    <dgm:pt modelId="{7CA2D93A-EE73-43D9-AF33-09B8E75C9DB5}" type="sibTrans" cxnId="{287027F5-58A2-4AA9-A27F-AB19FCE274C0}">
      <dgm:prSet/>
      <dgm:spPr/>
      <dgm:t>
        <a:bodyPr/>
        <a:lstStyle/>
        <a:p>
          <a:endParaRPr lang="it-IT" sz="1600">
            <a:latin typeface="Antipasto ExtraLight"/>
          </a:endParaRPr>
        </a:p>
      </dgm:t>
    </dgm:pt>
    <dgm:pt modelId="{2D6337E6-6401-4E76-85D8-785201ABB6C4}" type="pres">
      <dgm:prSet presAssocID="{32776B59-BBF8-477C-B2E3-0857A639AB14}" presName="Name0" presStyleCnt="0">
        <dgm:presLayoutVars>
          <dgm:dir/>
          <dgm:animLvl val="lvl"/>
          <dgm:resizeHandles val="exact"/>
        </dgm:presLayoutVars>
      </dgm:prSet>
      <dgm:spPr/>
    </dgm:pt>
    <dgm:pt modelId="{B1CAD82C-A1C8-4706-B1CC-5CE28BE2B72D}" type="pres">
      <dgm:prSet presAssocID="{4ACF87E2-3DA8-4993-B9E4-6FF2E499969D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08BB49D-F7C5-4AC8-A9E5-019681D745E2}" type="pres">
      <dgm:prSet presAssocID="{85B8B71F-8B97-4855-AD02-0A834BCF86E8}" presName="parTxOnlySpace" presStyleCnt="0"/>
      <dgm:spPr/>
    </dgm:pt>
    <dgm:pt modelId="{BD956147-5DBE-4437-A993-0701DB83D1F6}" type="pres">
      <dgm:prSet presAssocID="{F2BFBCFE-C938-4139-8571-488C4759A528}" presName="parTxOnly" presStyleLbl="node1" presStyleIdx="1" presStyleCnt="3" custLinFactNeighborX="0" custLinFactNeighborY="-126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CEE442D-A7F3-4DD5-A2FF-0235BEB4F935}" type="pres">
      <dgm:prSet presAssocID="{2997D025-6F5F-4C90-923E-7DF8DF4DE950}" presName="parTxOnlySpace" presStyleCnt="0"/>
      <dgm:spPr/>
    </dgm:pt>
    <dgm:pt modelId="{19FA8C01-F31F-4C91-B8B1-DF2147D75E79}" type="pres">
      <dgm:prSet presAssocID="{115F54F5-0EC1-466E-A27C-7A2C0837E1F2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87027F5-58A2-4AA9-A27F-AB19FCE274C0}" srcId="{32776B59-BBF8-477C-B2E3-0857A639AB14}" destId="{115F54F5-0EC1-466E-A27C-7A2C0837E1F2}" srcOrd="2" destOrd="0" parTransId="{3DF75A27-684B-4BB1-9911-4E9584418EB4}" sibTransId="{7CA2D93A-EE73-43D9-AF33-09B8E75C9DB5}"/>
    <dgm:cxn modelId="{3AA4DFD6-97E0-4266-ABB7-4AF9352F3922}" type="presOf" srcId="{4ACF87E2-3DA8-4993-B9E4-6FF2E499969D}" destId="{B1CAD82C-A1C8-4706-B1CC-5CE28BE2B72D}" srcOrd="0" destOrd="0" presId="urn:microsoft.com/office/officeart/2005/8/layout/chevron1"/>
    <dgm:cxn modelId="{A3619ECA-DDF3-4784-A53D-8ED0BB7FC339}" type="presOf" srcId="{F2BFBCFE-C938-4139-8571-488C4759A528}" destId="{BD956147-5DBE-4437-A993-0701DB83D1F6}" srcOrd="0" destOrd="0" presId="urn:microsoft.com/office/officeart/2005/8/layout/chevron1"/>
    <dgm:cxn modelId="{F25A728B-B2F7-456F-A781-707BB17F54F6}" srcId="{32776B59-BBF8-477C-B2E3-0857A639AB14}" destId="{4ACF87E2-3DA8-4993-B9E4-6FF2E499969D}" srcOrd="0" destOrd="0" parTransId="{67DEAE72-1905-406D-9E62-99EB58F365CD}" sibTransId="{85B8B71F-8B97-4855-AD02-0A834BCF86E8}"/>
    <dgm:cxn modelId="{DD5CE353-DCB0-427D-9C1E-71FD9D80076D}" srcId="{32776B59-BBF8-477C-B2E3-0857A639AB14}" destId="{F2BFBCFE-C938-4139-8571-488C4759A528}" srcOrd="1" destOrd="0" parTransId="{6767243B-C74D-4CE5-8EF9-B4B47A44FF87}" sibTransId="{2997D025-6F5F-4C90-923E-7DF8DF4DE950}"/>
    <dgm:cxn modelId="{679B0695-72FE-437C-B75E-B4365A50E127}" type="presOf" srcId="{115F54F5-0EC1-466E-A27C-7A2C0837E1F2}" destId="{19FA8C01-F31F-4C91-B8B1-DF2147D75E79}" srcOrd="0" destOrd="0" presId="urn:microsoft.com/office/officeart/2005/8/layout/chevron1"/>
    <dgm:cxn modelId="{0520E093-9938-4254-BD7E-526DC40CC561}" type="presOf" srcId="{32776B59-BBF8-477C-B2E3-0857A639AB14}" destId="{2D6337E6-6401-4E76-85D8-785201ABB6C4}" srcOrd="0" destOrd="0" presId="urn:microsoft.com/office/officeart/2005/8/layout/chevron1"/>
    <dgm:cxn modelId="{9221558A-A524-471F-BA32-13B887C8E2D3}" type="presParOf" srcId="{2D6337E6-6401-4E76-85D8-785201ABB6C4}" destId="{B1CAD82C-A1C8-4706-B1CC-5CE28BE2B72D}" srcOrd="0" destOrd="0" presId="urn:microsoft.com/office/officeart/2005/8/layout/chevron1"/>
    <dgm:cxn modelId="{FCBC958B-E2D1-471B-932B-6B151112F143}" type="presParOf" srcId="{2D6337E6-6401-4E76-85D8-785201ABB6C4}" destId="{908BB49D-F7C5-4AC8-A9E5-019681D745E2}" srcOrd="1" destOrd="0" presId="urn:microsoft.com/office/officeart/2005/8/layout/chevron1"/>
    <dgm:cxn modelId="{01923BF7-4220-4BBA-A92F-9768EC9856B4}" type="presParOf" srcId="{2D6337E6-6401-4E76-85D8-785201ABB6C4}" destId="{BD956147-5DBE-4437-A993-0701DB83D1F6}" srcOrd="2" destOrd="0" presId="urn:microsoft.com/office/officeart/2005/8/layout/chevron1"/>
    <dgm:cxn modelId="{2D63160E-2F4A-4BD0-ABAB-7D73EB3096C4}" type="presParOf" srcId="{2D6337E6-6401-4E76-85D8-785201ABB6C4}" destId="{BCEE442D-A7F3-4DD5-A2FF-0235BEB4F935}" srcOrd="3" destOrd="0" presId="urn:microsoft.com/office/officeart/2005/8/layout/chevron1"/>
    <dgm:cxn modelId="{02226848-8F84-47CB-9618-11E98A6C2AC1}" type="presParOf" srcId="{2D6337E6-6401-4E76-85D8-785201ABB6C4}" destId="{19FA8C01-F31F-4C91-B8B1-DF2147D75E79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32FD3A-C4ED-4F08-8C96-3EA5E2311DB1}">
      <dsp:nvSpPr>
        <dsp:cNvPr id="0" name=""/>
        <dsp:cNvSpPr/>
      </dsp:nvSpPr>
      <dsp:spPr>
        <a:xfrm>
          <a:off x="817827" y="0"/>
          <a:ext cx="1945692" cy="145241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49530" rIns="16510" bIns="1651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 smtClean="0">
              <a:latin typeface="Antipasto ExtraLight"/>
            </a:rPr>
            <a:t>EU </a:t>
          </a:r>
          <a:r>
            <a:rPr lang="it-IT" sz="1300" kern="1200" dirty="0" err="1" smtClean="0">
              <a:latin typeface="Antipasto ExtraLight"/>
            </a:rPr>
            <a:t>smart</a:t>
          </a:r>
          <a:r>
            <a:rPr lang="it-IT" sz="1300" kern="1200" dirty="0" smtClean="0">
              <a:latin typeface="Antipasto ExtraLight"/>
            </a:rPr>
            <a:t> </a:t>
          </a:r>
          <a:r>
            <a:rPr lang="it-IT" sz="1300" kern="1200" dirty="0" err="1" smtClean="0">
              <a:latin typeface="Antipasto ExtraLight"/>
            </a:rPr>
            <a:t>strategies</a:t>
          </a:r>
          <a:endParaRPr lang="it-IT" sz="1300" kern="1200" dirty="0">
            <a:latin typeface="Antipasto ExtraLight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 err="1" smtClean="0">
              <a:latin typeface="Antipasto ExtraLight"/>
            </a:rPr>
            <a:t>Digitalization</a:t>
          </a:r>
          <a:r>
            <a:rPr lang="it-IT" sz="1300" kern="1200" dirty="0" smtClean="0">
              <a:latin typeface="Antipasto ExtraLight"/>
            </a:rPr>
            <a:t> of </a:t>
          </a:r>
          <a:r>
            <a:rPr lang="it-IT" sz="1300" kern="1200" dirty="0" err="1" smtClean="0">
              <a:latin typeface="Antipasto ExtraLight"/>
            </a:rPr>
            <a:t>organisational</a:t>
          </a:r>
          <a:r>
            <a:rPr lang="it-IT" sz="1300" kern="1200" dirty="0" smtClean="0">
              <a:latin typeface="Antipasto ExtraLight"/>
            </a:rPr>
            <a:t> </a:t>
          </a:r>
          <a:r>
            <a:rPr lang="it-IT" sz="1300" kern="1200" dirty="0" err="1" smtClean="0">
              <a:latin typeface="Antipasto ExtraLight"/>
            </a:rPr>
            <a:t>processes</a:t>
          </a:r>
          <a:endParaRPr lang="it-IT" sz="1300" kern="1200" dirty="0">
            <a:latin typeface="Antipasto ExtraLight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 err="1" smtClean="0">
              <a:latin typeface="Antipasto ExtraLight"/>
            </a:rPr>
            <a:t>Advances</a:t>
          </a:r>
          <a:r>
            <a:rPr lang="it-IT" sz="1300" kern="1200" dirty="0" smtClean="0">
              <a:latin typeface="Antipasto ExtraLight"/>
            </a:rPr>
            <a:t> in </a:t>
          </a:r>
          <a:r>
            <a:rPr lang="it-IT" sz="1300" kern="1200" dirty="0" err="1" smtClean="0">
              <a:latin typeface="Antipasto ExtraLight"/>
            </a:rPr>
            <a:t>technological</a:t>
          </a:r>
          <a:r>
            <a:rPr lang="it-IT" sz="1300" kern="1200" dirty="0" smtClean="0">
              <a:latin typeface="Antipasto ExtraLight"/>
            </a:rPr>
            <a:t> </a:t>
          </a:r>
          <a:r>
            <a:rPr lang="it-IT" sz="1300" kern="1200" dirty="0" err="1" smtClean="0">
              <a:latin typeface="Antipasto ExtraLight"/>
            </a:rPr>
            <a:t>innovation</a:t>
          </a:r>
          <a:endParaRPr lang="it-IT" sz="1300" kern="1200" dirty="0">
            <a:latin typeface="Antipasto ExtraLight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300" kern="1200" dirty="0">
            <a:latin typeface="Antipasto ExtraLight"/>
          </a:endParaRPr>
        </a:p>
      </dsp:txBody>
      <dsp:txXfrm>
        <a:off x="851859" y="34032"/>
        <a:ext cx="1877628" cy="1418386"/>
      </dsp:txXfrm>
    </dsp:sp>
    <dsp:sp modelId="{3CDD4B8E-38D8-41A3-948C-E574FA91BF8F}">
      <dsp:nvSpPr>
        <dsp:cNvPr id="0" name=""/>
        <dsp:cNvSpPr/>
      </dsp:nvSpPr>
      <dsp:spPr>
        <a:xfrm>
          <a:off x="817827" y="1452547"/>
          <a:ext cx="1945692" cy="6245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0" rIns="16510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>
              <a:latin typeface="Antipasto ExtraLight"/>
            </a:rPr>
            <a:t>Smart Technologies</a:t>
          </a:r>
          <a:endParaRPr lang="it-IT" sz="1300" kern="1200" dirty="0">
            <a:latin typeface="Antipasto ExtraLight"/>
          </a:endParaRPr>
        </a:p>
      </dsp:txBody>
      <dsp:txXfrm>
        <a:off x="817827" y="1452547"/>
        <a:ext cx="1370205" cy="624539"/>
      </dsp:txXfrm>
    </dsp:sp>
    <dsp:sp modelId="{69E2DDD2-8956-48CE-BAEA-76A1C825CDFA}">
      <dsp:nvSpPr>
        <dsp:cNvPr id="0" name=""/>
        <dsp:cNvSpPr/>
      </dsp:nvSpPr>
      <dsp:spPr>
        <a:xfrm>
          <a:off x="2186845" y="1521268"/>
          <a:ext cx="680992" cy="680992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0B97A6-519A-4101-A20C-6B42460D8918}">
      <dsp:nvSpPr>
        <dsp:cNvPr id="0" name=""/>
        <dsp:cNvSpPr/>
      </dsp:nvSpPr>
      <dsp:spPr>
        <a:xfrm>
          <a:off x="3777797" y="10788"/>
          <a:ext cx="1945692" cy="145241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49530" rIns="16510" bIns="16510" numCol="1" spcCol="1270" anchor="t" anchorCtr="0">
          <a:noAutofit/>
        </a:bodyPr>
        <a:lstStyle/>
        <a:p>
          <a:pPr marL="115200" marR="0" lvl="0" indent="-11520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it-IT" sz="1300" kern="1200" dirty="0" smtClean="0">
              <a:latin typeface="Antipasto ExtraLight"/>
            </a:rPr>
            <a:t>EU 2020 policy</a:t>
          </a:r>
          <a:endParaRPr lang="it-IT" sz="1300" kern="1200" dirty="0">
            <a:latin typeface="Antipasto ExtraLight"/>
          </a:endParaRPr>
        </a:p>
        <a:p>
          <a:pPr marL="115200" marR="0" lvl="0" indent="-11520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it-IT" sz="1300" kern="1200" dirty="0" smtClean="0">
              <a:latin typeface="Antipasto ExtraLight"/>
            </a:rPr>
            <a:t>Corporate </a:t>
          </a:r>
          <a:r>
            <a:rPr lang="it-IT" sz="1300" kern="1200" dirty="0" err="1" smtClean="0">
              <a:latin typeface="Antipasto ExtraLight"/>
            </a:rPr>
            <a:t>Sustainability</a:t>
          </a:r>
          <a:r>
            <a:rPr lang="it-IT" sz="1300" kern="1200" dirty="0" smtClean="0">
              <a:latin typeface="Antipasto ExtraLight"/>
            </a:rPr>
            <a:t> </a:t>
          </a:r>
          <a:r>
            <a:rPr lang="it-IT" sz="1300" kern="1200" dirty="0" err="1" smtClean="0">
              <a:latin typeface="Antipasto ExtraLight"/>
            </a:rPr>
            <a:t>strategies</a:t>
          </a:r>
          <a:endParaRPr lang="it-IT" sz="1300" kern="1200" dirty="0">
            <a:latin typeface="Antipasto ExtraLight"/>
          </a:endParaRPr>
        </a:p>
        <a:p>
          <a:pPr marL="115200" marR="0" lvl="0" indent="-11520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it-IT" sz="1300" kern="1200" dirty="0" smtClean="0">
              <a:latin typeface="Antipasto ExtraLight"/>
            </a:rPr>
            <a:t>Building </a:t>
          </a:r>
          <a:r>
            <a:rPr lang="it-IT" sz="1300" kern="1200" dirty="0" err="1" smtClean="0">
              <a:latin typeface="Antipasto ExtraLight"/>
            </a:rPr>
            <a:t>consumed</a:t>
          </a:r>
          <a:r>
            <a:rPr lang="it-IT" sz="1300" kern="1200" dirty="0" smtClean="0">
              <a:latin typeface="Antipasto ExtraLight"/>
            </a:rPr>
            <a:t> a </a:t>
          </a:r>
          <a:r>
            <a:rPr lang="it-IT" sz="1300" kern="1200" dirty="0" err="1" smtClean="0">
              <a:latin typeface="Antipasto ExtraLight"/>
            </a:rPr>
            <a:t>great</a:t>
          </a:r>
          <a:r>
            <a:rPr lang="it-IT" sz="1300" kern="1200" dirty="0" smtClean="0">
              <a:latin typeface="Antipasto ExtraLight"/>
            </a:rPr>
            <a:t> </a:t>
          </a:r>
          <a:r>
            <a:rPr lang="it-IT" sz="1300" kern="1200" dirty="0" err="1" smtClean="0">
              <a:latin typeface="Antipasto ExtraLight"/>
            </a:rPr>
            <a:t>amount</a:t>
          </a:r>
          <a:r>
            <a:rPr lang="it-IT" sz="1300" kern="1200" dirty="0" smtClean="0">
              <a:latin typeface="Antipasto ExtraLight"/>
            </a:rPr>
            <a:t> of </a:t>
          </a:r>
          <a:r>
            <a:rPr lang="it-IT" sz="1300" kern="1200" dirty="0" err="1" smtClean="0">
              <a:latin typeface="Antipasto ExtraLight"/>
            </a:rPr>
            <a:t>energy</a:t>
          </a:r>
          <a:endParaRPr lang="it-IT" sz="1300" kern="1200" dirty="0">
            <a:latin typeface="Antipasto ExtraLight"/>
          </a:endParaRPr>
        </a:p>
      </dsp:txBody>
      <dsp:txXfrm>
        <a:off x="3811829" y="44820"/>
        <a:ext cx="1877628" cy="1418386"/>
      </dsp:txXfrm>
    </dsp:sp>
    <dsp:sp modelId="{AD027BBA-E1F8-4FA7-B774-3143F5B71269}">
      <dsp:nvSpPr>
        <dsp:cNvPr id="0" name=""/>
        <dsp:cNvSpPr/>
      </dsp:nvSpPr>
      <dsp:spPr>
        <a:xfrm>
          <a:off x="3777155" y="1469728"/>
          <a:ext cx="1945692" cy="6245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0" rIns="16510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err="1" smtClean="0">
              <a:latin typeface="Antipasto ExtraLight"/>
            </a:rPr>
            <a:t>Sustainability</a:t>
          </a:r>
          <a:endParaRPr lang="it-IT" sz="1300" kern="1200" dirty="0">
            <a:latin typeface="Antipasto ExtraLight"/>
          </a:endParaRPr>
        </a:p>
      </dsp:txBody>
      <dsp:txXfrm>
        <a:off x="3777155" y="1469728"/>
        <a:ext cx="1370205" cy="624539"/>
      </dsp:txXfrm>
    </dsp:sp>
    <dsp:sp modelId="{6806C76E-C8F3-45FC-9F9B-4B243E04B018}">
      <dsp:nvSpPr>
        <dsp:cNvPr id="0" name=""/>
        <dsp:cNvSpPr/>
      </dsp:nvSpPr>
      <dsp:spPr>
        <a:xfrm>
          <a:off x="5202286" y="1568951"/>
          <a:ext cx="680992" cy="680992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A85FF8-96EC-4704-B21D-982E4FC2F929}">
      <dsp:nvSpPr>
        <dsp:cNvPr id="0" name=""/>
        <dsp:cNvSpPr/>
      </dsp:nvSpPr>
      <dsp:spPr>
        <a:xfrm>
          <a:off x="2266574" y="2318143"/>
          <a:ext cx="1945692" cy="145241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49530" rIns="16510" bIns="1651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 smtClean="0">
              <a:latin typeface="Antipasto ExtraLight"/>
            </a:rPr>
            <a:t>Smart </a:t>
          </a:r>
          <a:r>
            <a:rPr lang="it-IT" sz="1300" kern="1200" dirty="0" err="1" smtClean="0">
              <a:latin typeface="Antipasto ExtraLight"/>
            </a:rPr>
            <a:t>approach</a:t>
          </a:r>
          <a:r>
            <a:rPr lang="it-IT" sz="1300" kern="1200" dirty="0" smtClean="0">
              <a:latin typeface="Antipasto ExtraLight"/>
            </a:rPr>
            <a:t> to </a:t>
          </a:r>
          <a:r>
            <a:rPr lang="it-IT" sz="1300" kern="1200" dirty="0" err="1" smtClean="0">
              <a:latin typeface="Antipasto ExtraLight"/>
            </a:rPr>
            <a:t>sustainable</a:t>
          </a:r>
          <a:r>
            <a:rPr lang="it-IT" sz="1300" kern="1200" dirty="0" smtClean="0">
              <a:latin typeface="Antipasto ExtraLight"/>
            </a:rPr>
            <a:t> </a:t>
          </a:r>
          <a:r>
            <a:rPr lang="it-IT" sz="1300" kern="1200" dirty="0" err="1" smtClean="0">
              <a:latin typeface="Antipasto ExtraLight"/>
            </a:rPr>
            <a:t>development</a:t>
          </a:r>
          <a:endParaRPr lang="it-IT" sz="1300" kern="1200" dirty="0">
            <a:latin typeface="Antipasto ExtraLight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 smtClean="0">
              <a:latin typeface="Antipasto ExtraLight"/>
            </a:rPr>
            <a:t>Smart building for </a:t>
          </a:r>
          <a:r>
            <a:rPr lang="it-IT" sz="1300" kern="1200" dirty="0" err="1" smtClean="0">
              <a:latin typeface="Antipasto ExtraLight"/>
            </a:rPr>
            <a:t>energy</a:t>
          </a:r>
          <a:r>
            <a:rPr lang="it-IT" sz="1300" kern="1200" dirty="0" smtClean="0">
              <a:latin typeface="Antipasto ExtraLight"/>
            </a:rPr>
            <a:t> </a:t>
          </a:r>
          <a:r>
            <a:rPr lang="it-IT" sz="1300" kern="1200" dirty="0" err="1" smtClean="0">
              <a:latin typeface="Antipasto ExtraLight"/>
            </a:rPr>
            <a:t>transition</a:t>
          </a:r>
          <a:endParaRPr lang="it-IT" sz="1300" kern="1200" dirty="0">
            <a:latin typeface="Antipasto ExtraLight"/>
          </a:endParaRPr>
        </a:p>
      </dsp:txBody>
      <dsp:txXfrm>
        <a:off x="2300606" y="2352175"/>
        <a:ext cx="1877628" cy="1418386"/>
      </dsp:txXfrm>
    </dsp:sp>
    <dsp:sp modelId="{420E4E9F-FCEE-4A03-AC4B-252501E3F12E}">
      <dsp:nvSpPr>
        <dsp:cNvPr id="0" name=""/>
        <dsp:cNvSpPr/>
      </dsp:nvSpPr>
      <dsp:spPr>
        <a:xfrm>
          <a:off x="2260600" y="3770558"/>
          <a:ext cx="1945692" cy="6245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0" rIns="16510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>
              <a:latin typeface="Antipasto ExtraLight"/>
            </a:rPr>
            <a:t>Smart &amp; Green </a:t>
          </a:r>
          <a:r>
            <a:rPr lang="it-IT" sz="1300" kern="1200" dirty="0" err="1" smtClean="0">
              <a:latin typeface="Antipasto ExtraLight"/>
            </a:rPr>
            <a:t>Convergence</a:t>
          </a:r>
          <a:endParaRPr lang="it-IT" sz="1300" kern="1200" dirty="0">
            <a:latin typeface="Antipasto ExtraLight"/>
          </a:endParaRPr>
        </a:p>
      </dsp:txBody>
      <dsp:txXfrm>
        <a:off x="2260600" y="3770558"/>
        <a:ext cx="1370205" cy="624539"/>
      </dsp:txXfrm>
    </dsp:sp>
    <dsp:sp modelId="{1388A32E-912C-4FDE-A952-EA5AAEDB0AD7}">
      <dsp:nvSpPr>
        <dsp:cNvPr id="0" name=""/>
        <dsp:cNvSpPr/>
      </dsp:nvSpPr>
      <dsp:spPr>
        <a:xfrm>
          <a:off x="3685846" y="3869765"/>
          <a:ext cx="680992" cy="680992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8000" r="-38000"/>
          </a:stretch>
        </a:blip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DC59F1-34C1-4195-8559-A87DA21DF364}">
      <dsp:nvSpPr>
        <dsp:cNvPr id="0" name=""/>
        <dsp:cNvSpPr/>
      </dsp:nvSpPr>
      <dsp:spPr>
        <a:xfrm>
          <a:off x="5230" y="95876"/>
          <a:ext cx="2378024" cy="9507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>
              <a:latin typeface="Antipasto ExtraLight"/>
            </a:rPr>
            <a:t>I) Preliminary </a:t>
          </a:r>
          <a:r>
            <a:rPr lang="it-IT" sz="1700" kern="1200" dirty="0" err="1" smtClean="0">
              <a:latin typeface="Antipasto ExtraLight"/>
            </a:rPr>
            <a:t>literature</a:t>
          </a:r>
          <a:r>
            <a:rPr lang="it-IT" sz="1700" kern="1200" dirty="0" smtClean="0">
              <a:latin typeface="Antipasto ExtraLight"/>
            </a:rPr>
            <a:t> </a:t>
          </a:r>
          <a:r>
            <a:rPr lang="it-IT" sz="1700" kern="1200" dirty="0" err="1" smtClean="0">
              <a:latin typeface="Antipasto ExtraLight"/>
            </a:rPr>
            <a:t>search</a:t>
          </a:r>
          <a:endParaRPr lang="it-IT" sz="1700" kern="1200" dirty="0">
            <a:latin typeface="Antipasto ExtraLight"/>
          </a:endParaRPr>
        </a:p>
      </dsp:txBody>
      <dsp:txXfrm>
        <a:off x="5230" y="95876"/>
        <a:ext cx="2378024" cy="633853"/>
      </dsp:txXfrm>
    </dsp:sp>
    <dsp:sp modelId="{598DA69F-91B6-4BEF-94B0-F591A3D52B4A}">
      <dsp:nvSpPr>
        <dsp:cNvPr id="0" name=""/>
        <dsp:cNvSpPr/>
      </dsp:nvSpPr>
      <dsp:spPr>
        <a:xfrm>
          <a:off x="492295" y="729730"/>
          <a:ext cx="2378024" cy="19966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700" kern="1200" dirty="0" smtClean="0">
              <a:latin typeface="Antipasto ExtraLight"/>
            </a:rPr>
            <a:t>WOS and </a:t>
          </a:r>
          <a:r>
            <a:rPr lang="it-IT" sz="1700" kern="1200" dirty="0" err="1" smtClean="0">
              <a:latin typeface="Antipasto ExtraLight"/>
            </a:rPr>
            <a:t>Scopus</a:t>
          </a:r>
          <a:r>
            <a:rPr lang="it-IT" sz="1700" kern="1200" dirty="0" smtClean="0">
              <a:latin typeface="Antipasto ExtraLight"/>
            </a:rPr>
            <a:t> database</a:t>
          </a:r>
          <a:endParaRPr lang="it-IT" sz="1700" kern="1200" dirty="0">
            <a:latin typeface="Antipasto ExtraLight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700" kern="1200" dirty="0" smtClean="0">
              <a:latin typeface="Antipasto ExtraLight"/>
            </a:rPr>
            <a:t>«</a:t>
          </a:r>
          <a:r>
            <a:rPr lang="it-IT" sz="1700" kern="1200" dirty="0" err="1" smtClean="0">
              <a:latin typeface="Antipasto ExtraLight"/>
            </a:rPr>
            <a:t>smart</a:t>
          </a:r>
          <a:r>
            <a:rPr lang="it-IT" sz="1700" kern="1200" dirty="0" smtClean="0">
              <a:latin typeface="Antipasto ExtraLight"/>
            </a:rPr>
            <a:t>* building*» keyword</a:t>
          </a:r>
          <a:endParaRPr lang="it-IT" sz="1700" kern="1200" dirty="0">
            <a:latin typeface="Antipasto ExtraLight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700" kern="1200" dirty="0" smtClean="0">
              <a:latin typeface="Antipasto ExtraLight"/>
            </a:rPr>
            <a:t>No </a:t>
          </a:r>
          <a:r>
            <a:rPr lang="it-IT" sz="1700" kern="1200" dirty="0" err="1" smtClean="0">
              <a:latin typeface="Antipasto ExtraLight"/>
            </a:rPr>
            <a:t>restriction</a:t>
          </a:r>
          <a:r>
            <a:rPr lang="it-IT" sz="1700" kern="1200" dirty="0" smtClean="0">
              <a:latin typeface="Antipasto ExtraLight"/>
            </a:rPr>
            <a:t> by </a:t>
          </a:r>
          <a:r>
            <a:rPr lang="it-IT" sz="1700" kern="1200" dirty="0" err="1" smtClean="0">
              <a:latin typeface="Antipasto ExtraLight"/>
            </a:rPr>
            <a:t>subject</a:t>
          </a:r>
          <a:endParaRPr lang="it-IT" sz="1700" kern="1200" dirty="0">
            <a:latin typeface="Antipasto ExtraLight"/>
          </a:endParaRPr>
        </a:p>
      </dsp:txBody>
      <dsp:txXfrm>
        <a:off x="550775" y="788210"/>
        <a:ext cx="2261064" cy="1879690"/>
      </dsp:txXfrm>
    </dsp:sp>
    <dsp:sp modelId="{40135E47-D4BE-4428-BA0B-43D524228E52}">
      <dsp:nvSpPr>
        <dsp:cNvPr id="0" name=""/>
        <dsp:cNvSpPr/>
      </dsp:nvSpPr>
      <dsp:spPr>
        <a:xfrm>
          <a:off x="2743754" y="116773"/>
          <a:ext cx="764259" cy="5920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kern="1200">
            <a:latin typeface="Antipasto ExtraLight"/>
          </a:endParaRPr>
        </a:p>
      </dsp:txBody>
      <dsp:txXfrm>
        <a:off x="2743754" y="235185"/>
        <a:ext cx="586641" cy="355235"/>
      </dsp:txXfrm>
    </dsp:sp>
    <dsp:sp modelId="{D7279038-F61A-4062-9E1A-6EB41C1BD827}">
      <dsp:nvSpPr>
        <dsp:cNvPr id="0" name=""/>
        <dsp:cNvSpPr/>
      </dsp:nvSpPr>
      <dsp:spPr>
        <a:xfrm>
          <a:off x="3825254" y="95876"/>
          <a:ext cx="2378024" cy="9507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>
              <a:latin typeface="Antipasto ExtraLight"/>
            </a:rPr>
            <a:t>II) </a:t>
          </a:r>
          <a:r>
            <a:rPr lang="it-IT" sz="1700" kern="1200" dirty="0" err="1" smtClean="0">
              <a:latin typeface="Antipasto ExtraLight"/>
            </a:rPr>
            <a:t>Refining</a:t>
          </a:r>
          <a:r>
            <a:rPr lang="it-IT" sz="1700" kern="1200" dirty="0" smtClean="0">
              <a:latin typeface="Antipasto ExtraLight"/>
            </a:rPr>
            <a:t> </a:t>
          </a:r>
          <a:r>
            <a:rPr lang="it-IT" sz="1700" kern="1200" dirty="0" err="1" smtClean="0">
              <a:latin typeface="Antipasto ExtraLight"/>
            </a:rPr>
            <a:t>literature</a:t>
          </a:r>
          <a:r>
            <a:rPr lang="it-IT" sz="1700" kern="1200" dirty="0" smtClean="0">
              <a:latin typeface="Antipasto ExtraLight"/>
            </a:rPr>
            <a:t> </a:t>
          </a:r>
          <a:r>
            <a:rPr lang="it-IT" sz="1700" kern="1200" dirty="0" err="1" smtClean="0">
              <a:latin typeface="Antipasto ExtraLight"/>
            </a:rPr>
            <a:t>search</a:t>
          </a:r>
          <a:r>
            <a:rPr lang="it-IT" sz="1700" kern="1200" dirty="0" smtClean="0">
              <a:latin typeface="Antipasto ExtraLight"/>
            </a:rPr>
            <a:t> </a:t>
          </a:r>
          <a:endParaRPr lang="it-IT" sz="1700" kern="1200" dirty="0">
            <a:latin typeface="Antipasto ExtraLight"/>
          </a:endParaRPr>
        </a:p>
      </dsp:txBody>
      <dsp:txXfrm>
        <a:off x="3825254" y="95876"/>
        <a:ext cx="2378024" cy="633853"/>
      </dsp:txXfrm>
    </dsp:sp>
    <dsp:sp modelId="{C7A4EA37-5644-4AAD-B64D-57703892CB79}">
      <dsp:nvSpPr>
        <dsp:cNvPr id="0" name=""/>
        <dsp:cNvSpPr/>
      </dsp:nvSpPr>
      <dsp:spPr>
        <a:xfrm>
          <a:off x="4312320" y="729730"/>
          <a:ext cx="2378024" cy="19966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700" kern="1200" dirty="0" smtClean="0">
              <a:latin typeface="Antipasto ExtraLight"/>
            </a:rPr>
            <a:t>«</a:t>
          </a:r>
          <a:r>
            <a:rPr lang="it-IT" sz="1700" kern="1200" dirty="0" err="1" smtClean="0">
              <a:latin typeface="Antipasto ExtraLight"/>
            </a:rPr>
            <a:t>smart</a:t>
          </a:r>
          <a:r>
            <a:rPr lang="it-IT" sz="1700" kern="1200" dirty="0" smtClean="0">
              <a:latin typeface="Antipasto ExtraLight"/>
            </a:rPr>
            <a:t>* building*» and «</a:t>
          </a:r>
          <a:r>
            <a:rPr lang="it-IT" sz="1700" kern="1200" dirty="0" err="1" smtClean="0">
              <a:latin typeface="Antipasto ExtraLight"/>
            </a:rPr>
            <a:t>intelligent</a:t>
          </a:r>
          <a:r>
            <a:rPr lang="it-IT" sz="1700" kern="1200" dirty="0" smtClean="0">
              <a:latin typeface="Antipasto ExtraLight"/>
            </a:rPr>
            <a:t> building*»</a:t>
          </a:r>
          <a:endParaRPr lang="it-IT" sz="1700" kern="1200" dirty="0">
            <a:latin typeface="Antipasto ExtraLight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700" kern="1200" dirty="0" err="1" smtClean="0">
              <a:latin typeface="Antipasto ExtraLight"/>
            </a:rPr>
            <a:t>Restriction</a:t>
          </a:r>
          <a:r>
            <a:rPr lang="it-IT" sz="1700" kern="1200" dirty="0" smtClean="0">
              <a:latin typeface="Antipasto ExtraLight"/>
            </a:rPr>
            <a:t> to Business and Management </a:t>
          </a:r>
          <a:r>
            <a:rPr lang="it-IT" sz="1700" kern="1200" dirty="0" err="1" smtClean="0">
              <a:latin typeface="Antipasto ExtraLight"/>
            </a:rPr>
            <a:t>subject</a:t>
          </a:r>
          <a:endParaRPr lang="it-IT" sz="1700" kern="1200" dirty="0">
            <a:latin typeface="Antipasto ExtraLight"/>
          </a:endParaRPr>
        </a:p>
      </dsp:txBody>
      <dsp:txXfrm>
        <a:off x="4370800" y="788210"/>
        <a:ext cx="2261064" cy="1879690"/>
      </dsp:txXfrm>
    </dsp:sp>
    <dsp:sp modelId="{27069AE5-932D-4CF0-932F-540F1A97AA1F}">
      <dsp:nvSpPr>
        <dsp:cNvPr id="0" name=""/>
        <dsp:cNvSpPr/>
      </dsp:nvSpPr>
      <dsp:spPr>
        <a:xfrm>
          <a:off x="6563779" y="116773"/>
          <a:ext cx="764259" cy="5920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kern="1200">
            <a:latin typeface="Antipasto ExtraLight"/>
          </a:endParaRPr>
        </a:p>
      </dsp:txBody>
      <dsp:txXfrm>
        <a:off x="6563779" y="235185"/>
        <a:ext cx="586641" cy="355235"/>
      </dsp:txXfrm>
    </dsp:sp>
    <dsp:sp modelId="{0D9720B9-FFE3-469D-9546-D5757821CEB7}">
      <dsp:nvSpPr>
        <dsp:cNvPr id="0" name=""/>
        <dsp:cNvSpPr/>
      </dsp:nvSpPr>
      <dsp:spPr>
        <a:xfrm>
          <a:off x="7645279" y="95876"/>
          <a:ext cx="2378024" cy="9507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>
              <a:latin typeface="Antipasto ExtraLight"/>
            </a:rPr>
            <a:t>III) </a:t>
          </a:r>
          <a:r>
            <a:rPr lang="it-IT" sz="1700" kern="1200" dirty="0" err="1" smtClean="0">
              <a:latin typeface="Antipasto ExtraLight"/>
            </a:rPr>
            <a:t>Literature</a:t>
          </a:r>
          <a:r>
            <a:rPr lang="it-IT" sz="1700" kern="1200" dirty="0" smtClean="0">
              <a:latin typeface="Antipasto ExtraLight"/>
            </a:rPr>
            <a:t> </a:t>
          </a:r>
          <a:r>
            <a:rPr lang="it-IT" sz="1700" kern="1200" dirty="0" err="1" smtClean="0">
              <a:latin typeface="Antipasto ExtraLight"/>
            </a:rPr>
            <a:t>review</a:t>
          </a:r>
          <a:endParaRPr lang="it-IT" sz="1700" kern="1200" dirty="0">
            <a:latin typeface="Antipasto ExtraLight"/>
          </a:endParaRPr>
        </a:p>
      </dsp:txBody>
      <dsp:txXfrm>
        <a:off x="7645279" y="95876"/>
        <a:ext cx="2378024" cy="633853"/>
      </dsp:txXfrm>
    </dsp:sp>
    <dsp:sp modelId="{2D98F91D-C309-4903-B59F-556CF9399E91}">
      <dsp:nvSpPr>
        <dsp:cNvPr id="0" name=""/>
        <dsp:cNvSpPr/>
      </dsp:nvSpPr>
      <dsp:spPr>
        <a:xfrm>
          <a:off x="8132345" y="729730"/>
          <a:ext cx="2378024" cy="19966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700" kern="1200" dirty="0" smtClean="0">
              <a:latin typeface="Antipasto ExtraLight"/>
            </a:rPr>
            <a:t>Reading of the </a:t>
          </a:r>
          <a:r>
            <a:rPr lang="it-IT" sz="1700" kern="1200" dirty="0" err="1" smtClean="0">
              <a:latin typeface="Antipasto ExtraLight"/>
            </a:rPr>
            <a:t>articles</a:t>
          </a:r>
          <a:endParaRPr lang="it-IT" sz="1700" kern="1200" dirty="0">
            <a:latin typeface="Antipasto ExtraLight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700" kern="1200" dirty="0" err="1" smtClean="0">
              <a:latin typeface="Antipasto ExtraLight"/>
            </a:rPr>
            <a:t>Classification</a:t>
          </a:r>
          <a:r>
            <a:rPr lang="it-IT" sz="1700" kern="1200" dirty="0" smtClean="0">
              <a:latin typeface="Antipasto ExtraLight"/>
            </a:rPr>
            <a:t> by </a:t>
          </a:r>
          <a:r>
            <a:rPr lang="it-IT" sz="1700" kern="1200" dirty="0" err="1" smtClean="0">
              <a:latin typeface="Antipasto ExtraLight"/>
            </a:rPr>
            <a:t>topics</a:t>
          </a:r>
          <a:r>
            <a:rPr lang="it-IT" sz="1700" kern="1200" dirty="0" smtClean="0">
              <a:latin typeface="Antipasto ExtraLight"/>
            </a:rPr>
            <a:t> and </a:t>
          </a:r>
          <a:r>
            <a:rPr lang="it-IT" sz="1700" kern="1200" dirty="0" err="1" smtClean="0">
              <a:latin typeface="Antipasto ExtraLight"/>
            </a:rPr>
            <a:t>other</a:t>
          </a:r>
          <a:r>
            <a:rPr lang="it-IT" sz="1700" kern="1200" dirty="0" smtClean="0">
              <a:latin typeface="Antipasto ExtraLight"/>
            </a:rPr>
            <a:t> </a:t>
          </a:r>
          <a:r>
            <a:rPr lang="it-IT" sz="1700" kern="1200" dirty="0" err="1" smtClean="0">
              <a:latin typeface="Antipasto ExtraLight"/>
            </a:rPr>
            <a:t>features</a:t>
          </a:r>
          <a:endParaRPr lang="it-IT" sz="1700" kern="1200" dirty="0">
            <a:latin typeface="Antipasto ExtraLight"/>
          </a:endParaRPr>
        </a:p>
      </dsp:txBody>
      <dsp:txXfrm>
        <a:off x="8190825" y="788210"/>
        <a:ext cx="2261064" cy="18796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CAD82C-A1C8-4706-B1CC-5CE28BE2B72D}">
      <dsp:nvSpPr>
        <dsp:cNvPr id="0" name=""/>
        <dsp:cNvSpPr/>
      </dsp:nvSpPr>
      <dsp:spPr>
        <a:xfrm>
          <a:off x="3080" y="0"/>
          <a:ext cx="3753370" cy="128079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err="1" smtClean="0">
              <a:latin typeface="Antipasto ExtraLight"/>
            </a:rPr>
            <a:t>Identification</a:t>
          </a:r>
          <a:r>
            <a:rPr lang="it-IT" sz="1600" kern="1200" dirty="0" smtClean="0">
              <a:latin typeface="Antipasto ExtraLight"/>
            </a:rPr>
            <a:t> of </a:t>
          </a:r>
          <a:r>
            <a:rPr lang="it-IT" sz="1600" kern="1200" dirty="0" err="1" smtClean="0">
              <a:latin typeface="Antipasto ExtraLight"/>
            </a:rPr>
            <a:t>keywords</a:t>
          </a:r>
          <a:endParaRPr lang="it-IT" sz="1600" kern="1200" dirty="0" smtClean="0">
            <a:latin typeface="Antipasto ExtraLight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latin typeface="Antipasto ExtraLight"/>
            </a:rPr>
            <a:t>Multi-</a:t>
          </a:r>
          <a:r>
            <a:rPr lang="it-IT" sz="1600" kern="1200" dirty="0" err="1" smtClean="0">
              <a:latin typeface="Antipasto ExtraLight"/>
            </a:rPr>
            <a:t>disciplinary</a:t>
          </a:r>
          <a:r>
            <a:rPr lang="it-IT" sz="1600" kern="1200" dirty="0" smtClean="0">
              <a:latin typeface="Antipasto ExtraLight"/>
            </a:rPr>
            <a:t> </a:t>
          </a:r>
          <a:r>
            <a:rPr lang="it-IT" sz="1600" kern="1200" dirty="0" err="1" smtClean="0">
              <a:latin typeface="Antipasto ExtraLight"/>
            </a:rPr>
            <a:t>search</a:t>
          </a:r>
          <a:endParaRPr lang="it-IT" sz="1600" kern="1200" dirty="0">
            <a:latin typeface="Antipasto ExtraLight"/>
          </a:endParaRPr>
        </a:p>
      </dsp:txBody>
      <dsp:txXfrm>
        <a:off x="643478" y="0"/>
        <a:ext cx="2472575" cy="1280795"/>
      </dsp:txXfrm>
    </dsp:sp>
    <dsp:sp modelId="{BD956147-5DBE-4437-A993-0701DB83D1F6}">
      <dsp:nvSpPr>
        <dsp:cNvPr id="0" name=""/>
        <dsp:cNvSpPr/>
      </dsp:nvSpPr>
      <dsp:spPr>
        <a:xfrm>
          <a:off x="3381114" y="0"/>
          <a:ext cx="3753370" cy="128079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latin typeface="Antipasto ExtraLight"/>
            </a:rPr>
            <a:t>8 </a:t>
          </a:r>
          <a:r>
            <a:rPr lang="it-IT" sz="1600" kern="1200" dirty="0" err="1" smtClean="0">
              <a:latin typeface="Antipasto ExtraLight"/>
            </a:rPr>
            <a:t>scientific</a:t>
          </a:r>
          <a:r>
            <a:rPr lang="it-IT" sz="1600" kern="1200" dirty="0" smtClean="0">
              <a:latin typeface="Antipasto ExtraLight"/>
            </a:rPr>
            <a:t> </a:t>
          </a:r>
          <a:r>
            <a:rPr lang="it-IT" sz="1600" kern="1200" dirty="0" err="1" smtClean="0">
              <a:latin typeface="Antipasto ExtraLight"/>
            </a:rPr>
            <a:t>article</a:t>
          </a:r>
          <a:r>
            <a:rPr lang="it-IT" sz="1600" kern="1200" dirty="0" smtClean="0">
              <a:latin typeface="Antipasto ExtraLight"/>
            </a:rPr>
            <a:t> in business and management</a:t>
          </a:r>
          <a:endParaRPr lang="it-IT" sz="1600" kern="1200" dirty="0">
            <a:latin typeface="Antipasto ExtraLight"/>
          </a:endParaRPr>
        </a:p>
      </dsp:txBody>
      <dsp:txXfrm>
        <a:off x="4021512" y="0"/>
        <a:ext cx="2472575" cy="1280795"/>
      </dsp:txXfrm>
    </dsp:sp>
    <dsp:sp modelId="{19FA8C01-F31F-4C91-B8B1-DF2147D75E79}">
      <dsp:nvSpPr>
        <dsp:cNvPr id="0" name=""/>
        <dsp:cNvSpPr/>
      </dsp:nvSpPr>
      <dsp:spPr>
        <a:xfrm>
          <a:off x="6759148" y="0"/>
          <a:ext cx="3753370" cy="128079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400" kern="1200" dirty="0" smtClean="0">
              <a:latin typeface="Antipasto ExtraLight"/>
            </a:rPr>
            <a:t>Smart building </a:t>
          </a:r>
          <a:r>
            <a:rPr lang="it-IT" sz="1400" kern="1200" dirty="0" err="1" smtClean="0">
              <a:latin typeface="Antipasto ExtraLight"/>
            </a:rPr>
            <a:t>concept</a:t>
          </a:r>
          <a:endParaRPr lang="it-IT" sz="1400" kern="1200" dirty="0" smtClean="0">
            <a:latin typeface="Antipasto ExtraLight"/>
          </a:endParaRP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400" kern="1200" dirty="0" smtClean="0">
              <a:latin typeface="Antipasto ExtraLight"/>
            </a:rPr>
            <a:t>Point of </a:t>
          </a:r>
          <a:r>
            <a:rPr lang="it-IT" sz="1400" kern="1200" dirty="0" err="1" smtClean="0">
              <a:latin typeface="Antipasto ExtraLight"/>
            </a:rPr>
            <a:t>view</a:t>
          </a:r>
          <a:endParaRPr lang="it-IT" sz="1400" kern="1200" dirty="0" smtClean="0">
            <a:latin typeface="Antipasto ExtraLight"/>
          </a:endParaRP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400" kern="1200" dirty="0" smtClean="0">
              <a:latin typeface="Antipasto ExtraLight"/>
            </a:rPr>
            <a:t>IT focus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400" kern="1200" dirty="0" smtClean="0">
              <a:latin typeface="Antipasto ExtraLight"/>
            </a:rPr>
            <a:t>Management </a:t>
          </a:r>
          <a:r>
            <a:rPr lang="it-IT" sz="1400" kern="1200" dirty="0" err="1" smtClean="0">
              <a:latin typeface="Antipasto ExtraLight"/>
            </a:rPr>
            <a:t>concern</a:t>
          </a:r>
          <a:endParaRPr lang="it-IT" sz="1400" kern="1200" dirty="0" smtClean="0">
            <a:latin typeface="Antipasto ExtraLight"/>
          </a:endParaRP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400" kern="1200" dirty="0" smtClean="0">
              <a:latin typeface="Antipasto ExtraLight"/>
            </a:rPr>
            <a:t>Accounting and control </a:t>
          </a:r>
          <a:r>
            <a:rPr lang="it-IT" sz="1400" kern="1200" dirty="0" err="1" smtClean="0">
              <a:latin typeface="Antipasto ExtraLight"/>
            </a:rPr>
            <a:t>issues</a:t>
          </a:r>
          <a:endParaRPr lang="it-IT" sz="1400" kern="1200" dirty="0">
            <a:latin typeface="Antipasto ExtraLight"/>
          </a:endParaRPr>
        </a:p>
      </dsp:txBody>
      <dsp:txXfrm>
        <a:off x="7399546" y="0"/>
        <a:ext cx="2472575" cy="12807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2516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l">
              <a:defRPr sz="1300">
                <a:latin typeface="Antipasto ExtraLight"/>
              </a:defRPr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2516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r">
              <a:defRPr sz="1300">
                <a:latin typeface="Antipasto ExtraLight"/>
              </a:defRPr>
            </a:lvl1pPr>
          </a:lstStyle>
          <a:p>
            <a:fld id="{5D8B5FFA-28AF-4810-80F2-99E5CE53C1FF}" type="datetimeFigureOut">
              <a:rPr lang="it-IT" smtClean="0"/>
              <a:pPr/>
              <a:t>20/03/2019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07100" cy="3379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51" tIns="48276" rIns="96551" bIns="48276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8182" y="4819978"/>
            <a:ext cx="5505450" cy="3943618"/>
          </a:xfrm>
          <a:prstGeom prst="rect">
            <a:avLst/>
          </a:prstGeom>
        </p:spPr>
        <p:txBody>
          <a:bodyPr vert="horz" lIns="96551" tIns="48276" rIns="96551" bIns="48276" rtlCol="0"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513023"/>
            <a:ext cx="2982119" cy="502515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l">
              <a:defRPr sz="1300">
                <a:latin typeface="Antipasto ExtraLight"/>
              </a:defRPr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98102" y="9513023"/>
            <a:ext cx="2982119" cy="502515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r">
              <a:defRPr sz="1300">
                <a:latin typeface="Antipasto ExtraLight"/>
              </a:defRPr>
            </a:lvl1pPr>
          </a:lstStyle>
          <a:p>
            <a:fld id="{1B75AAE7-561D-415D-8530-BC57CE077F21}" type="slidenum">
              <a:rPr lang="it-IT" smtClean="0"/>
              <a:pPr/>
              <a:t>‹Nº›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26170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ntipasto ExtraLigh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ntipasto ExtraLigh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ntipasto ExtraLigh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ntipasto ExtraLigh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ntipasto ExtraLigh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6910D-369C-4A1D-BCEF-B9E08AD89368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6815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6910D-369C-4A1D-BCEF-B9E08AD89368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0743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6910D-369C-4A1D-BCEF-B9E08AD89368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1211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6910D-369C-4A1D-BCEF-B9E08AD89368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0152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6910D-369C-4A1D-BCEF-B9E08AD89368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0632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6910D-369C-4A1D-BCEF-B9E08AD89368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2786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6910D-369C-4A1D-BCEF-B9E08AD89368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6937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6910D-369C-4A1D-BCEF-B9E08AD89368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12136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6910D-369C-4A1D-BCEF-B9E08AD89368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0263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39391-8FD4-4D15-98F9-ABD2A9E0974B}" type="datetimeFigureOut">
              <a:rPr lang="it-IT" smtClean="0"/>
              <a:t>20/03/2019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9F70-78C8-41F9-BBF4-6C39CF2D4D0B}" type="slidenum">
              <a:rPr lang="it-IT" smtClean="0"/>
              <a:t>‹Nº›</a:t>
            </a:fld>
            <a:endParaRPr lang="it-IT"/>
          </a:p>
        </p:txBody>
      </p:sp>
      <p:cxnSp>
        <p:nvCxnSpPr>
          <p:cNvPr id="11" name="Connettore 1 10"/>
          <p:cNvCxnSpPr/>
          <p:nvPr userDrawn="1"/>
        </p:nvCxnSpPr>
        <p:spPr>
          <a:xfrm>
            <a:off x="201391" y="5813356"/>
            <a:ext cx="2519680" cy="0"/>
          </a:xfrm>
          <a:prstGeom prst="line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097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39391-8FD4-4D15-98F9-ABD2A9E0974B}" type="datetimeFigureOut">
              <a:rPr lang="it-IT" smtClean="0"/>
              <a:t>20/03/2019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9F70-78C8-41F9-BBF4-6C39CF2D4D0B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749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39391-8FD4-4D15-98F9-ABD2A9E0974B}" type="datetimeFigureOut">
              <a:rPr lang="it-IT" smtClean="0"/>
              <a:t>20/03/2019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9F70-78C8-41F9-BBF4-6C39CF2D4D0B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5839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E563-1867-4AEB-ACE3-4C1742158E00}" type="datetimeFigureOut">
              <a:rPr lang="it-IT" smtClean="0"/>
              <a:t>20/03/2019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C810-8522-4488-95CA-496DE153E5EC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3654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E563-1867-4AEB-ACE3-4C1742158E00}" type="datetimeFigureOut">
              <a:rPr lang="it-IT" smtClean="0"/>
              <a:t>20/03/2019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C810-8522-4488-95CA-496DE153E5EC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60518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E563-1867-4AEB-ACE3-4C1742158E00}" type="datetimeFigureOut">
              <a:rPr lang="it-IT" smtClean="0"/>
              <a:t>20/03/2019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C810-8522-4488-95CA-496DE153E5EC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16898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E563-1867-4AEB-ACE3-4C1742158E00}" type="datetimeFigureOut">
              <a:rPr lang="it-IT" smtClean="0"/>
              <a:t>20/03/2019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C810-8522-4488-95CA-496DE153E5EC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44343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E563-1867-4AEB-ACE3-4C1742158E00}" type="datetimeFigureOut">
              <a:rPr lang="it-IT" smtClean="0"/>
              <a:t>20/03/2019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C810-8522-4488-95CA-496DE153E5EC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0568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E563-1867-4AEB-ACE3-4C1742158E00}" type="datetimeFigureOut">
              <a:rPr lang="it-IT" smtClean="0"/>
              <a:t>20/03/2019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C810-8522-4488-95CA-496DE153E5EC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62273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E563-1867-4AEB-ACE3-4C1742158E00}" type="datetimeFigureOut">
              <a:rPr lang="it-IT" smtClean="0"/>
              <a:t>20/03/2019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C810-8522-4488-95CA-496DE153E5EC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27005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E563-1867-4AEB-ACE3-4C1742158E00}" type="datetimeFigureOut">
              <a:rPr lang="it-IT" smtClean="0"/>
              <a:t>20/03/2019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C810-8522-4488-95CA-496DE153E5EC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510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05881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490955"/>
            <a:ext cx="10515600" cy="3591418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39391-8FD4-4D15-98F9-ABD2A9E0974B}" type="datetimeFigureOut">
              <a:rPr lang="it-IT" smtClean="0"/>
              <a:t>20/03/2019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9F70-78C8-41F9-BBF4-6C39CF2D4D0B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1388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E563-1867-4AEB-ACE3-4C1742158E00}" type="datetimeFigureOut">
              <a:rPr lang="it-IT" smtClean="0"/>
              <a:t>20/03/2019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C810-8522-4488-95CA-496DE153E5EC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56752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E563-1867-4AEB-ACE3-4C1742158E00}" type="datetimeFigureOut">
              <a:rPr lang="it-IT" smtClean="0"/>
              <a:t>20/03/2019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C810-8522-4488-95CA-496DE153E5EC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97643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E563-1867-4AEB-ACE3-4C1742158E00}" type="datetimeFigureOut">
              <a:rPr lang="it-IT" smtClean="0"/>
              <a:t>20/03/2019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C810-8522-4488-95CA-496DE153E5EC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206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39391-8FD4-4D15-98F9-ABD2A9E0974B}" type="datetimeFigureOut">
              <a:rPr lang="it-IT" smtClean="0"/>
              <a:t>20/03/2019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9F70-78C8-41F9-BBF4-6C39CF2D4D0B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0937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006256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2354317"/>
            <a:ext cx="5181600" cy="3822646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2354317"/>
            <a:ext cx="5181600" cy="3822646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39391-8FD4-4D15-98F9-ABD2A9E0974B}" type="datetimeFigureOut">
              <a:rPr lang="it-IT" smtClean="0"/>
              <a:t>20/03/2019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9F70-78C8-41F9-BBF4-6C39CF2D4D0B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9398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859109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223821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3062125"/>
            <a:ext cx="5157787" cy="2687035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223821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3062125"/>
            <a:ext cx="5183188" cy="2687035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39391-8FD4-4D15-98F9-ABD2A9E0974B}" type="datetimeFigureOut">
              <a:rPr lang="it-IT" smtClean="0"/>
              <a:t>20/03/2019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9F70-78C8-41F9-BBF4-6C39CF2D4D0B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084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964214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39391-8FD4-4D15-98F9-ABD2A9E0974B}" type="datetimeFigureOut">
              <a:rPr lang="it-IT" smtClean="0"/>
              <a:t>20/03/2019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9F70-78C8-41F9-BBF4-6C39CF2D4D0B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2064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39391-8FD4-4D15-98F9-ABD2A9E0974B}" type="datetimeFigureOut">
              <a:rPr lang="it-IT" smtClean="0"/>
              <a:t>20/03/2019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9F70-78C8-41F9-BBF4-6C39CF2D4D0B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3950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39391-8FD4-4D15-98F9-ABD2A9E0974B}" type="datetimeFigureOut">
              <a:rPr lang="it-IT" smtClean="0"/>
              <a:t>20/03/2019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9F70-78C8-41F9-BBF4-6C39CF2D4D0B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7979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39391-8FD4-4D15-98F9-ABD2A9E0974B}" type="datetimeFigureOut">
              <a:rPr lang="it-IT" smtClean="0"/>
              <a:t>20/03/2019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9F70-78C8-41F9-BBF4-6C39CF2D4D0B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73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ntipasto ExtraLight"/>
              </a:defRPr>
            </a:lvl1pPr>
          </a:lstStyle>
          <a:p>
            <a:fld id="{3AC39391-8FD4-4D15-98F9-ABD2A9E0974B}" type="datetimeFigureOut">
              <a:rPr lang="it-IT" smtClean="0"/>
              <a:pPr/>
              <a:t>20/03/2019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ntipasto ExtraLight"/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ntipasto ExtraLight"/>
              </a:defRPr>
            </a:lvl1pPr>
          </a:lstStyle>
          <a:p>
            <a:fld id="{D10F9F70-78C8-41F9-BBF4-6C39CF2D4D0B}" type="slidenum">
              <a:rPr lang="it-IT" smtClean="0"/>
              <a:pPr/>
              <a:t>‹Nº›</a:t>
            </a:fld>
            <a:endParaRPr lang="it-IT" dirty="0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 rotWithShape="1">
          <a:blip r:embed="rId1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87" b="40596"/>
          <a:stretch/>
        </p:blipFill>
        <p:spPr bwMode="ltGray">
          <a:xfrm>
            <a:off x="6851626" y="3237096"/>
            <a:ext cx="5340374" cy="3620904"/>
          </a:xfrm>
          <a:prstGeom prst="rect">
            <a:avLst/>
          </a:prstGeom>
        </p:spPr>
      </p:pic>
      <p:pic>
        <p:nvPicPr>
          <p:cNvPr id="8" name="Immagine 7"/>
          <p:cNvPicPr/>
          <p:nvPr userDrawn="1"/>
        </p:nvPicPr>
        <p:blipFill>
          <a:blip r:embed="rId14">
            <a:duotone>
              <a:prstClr val="black"/>
              <a:schemeClr val="bg1">
                <a:lumMod val="9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ltGray">
          <a:xfrm>
            <a:off x="424055" y="-477409"/>
            <a:ext cx="2523490" cy="2529840"/>
          </a:xfrm>
          <a:prstGeom prst="rect">
            <a:avLst/>
          </a:prstGeom>
        </p:spPr>
      </p:pic>
      <p:cxnSp>
        <p:nvCxnSpPr>
          <p:cNvPr id="9" name="Connettore 1 8"/>
          <p:cNvCxnSpPr/>
          <p:nvPr userDrawn="1"/>
        </p:nvCxnSpPr>
        <p:spPr>
          <a:xfrm>
            <a:off x="2811642" y="787511"/>
            <a:ext cx="2286000" cy="0"/>
          </a:xfrm>
          <a:prstGeom prst="line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 userDrawn="1"/>
        </p:nvCxnSpPr>
        <p:spPr>
          <a:xfrm>
            <a:off x="6899928" y="780887"/>
            <a:ext cx="2286000" cy="0"/>
          </a:xfrm>
          <a:prstGeom prst="line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 userDrawn="1"/>
        </p:nvCxnSpPr>
        <p:spPr>
          <a:xfrm>
            <a:off x="195676" y="6176963"/>
            <a:ext cx="2519680" cy="0"/>
          </a:xfrm>
          <a:prstGeom prst="line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asella di testo 2"/>
          <p:cNvSpPr txBox="1">
            <a:spLocks noChangeArrowheads="1"/>
          </p:cNvSpPr>
          <p:nvPr userDrawn="1"/>
        </p:nvSpPr>
        <p:spPr bwMode="auto">
          <a:xfrm>
            <a:off x="195676" y="6219825"/>
            <a:ext cx="11663244" cy="459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latin typeface="Antipasto ExtraLight"/>
                <a:ea typeface="MS Mincho" panose="02020609040205080304" pitchFamily="49" charset="-128"/>
                <a:cs typeface="Times New Roman" panose="02020603050405020304" pitchFamily="18" charset="0"/>
              </a:rPr>
              <a:t>44th World Continuous Auditing and Reporting Symposium Accounting and Auditing in an Artificial Intelligence Environment - Universidad de </a:t>
            </a:r>
            <a:r>
              <a:rPr lang="en-US" sz="1400" dirty="0" err="1" smtClean="0">
                <a:latin typeface="Antipasto ExtraLight"/>
                <a:ea typeface="MS Mincho" panose="02020609040205080304" pitchFamily="49" charset="-128"/>
                <a:cs typeface="Times New Roman" panose="02020603050405020304" pitchFamily="18" charset="0"/>
              </a:rPr>
              <a:t>Sevilla</a:t>
            </a:r>
            <a:r>
              <a:rPr lang="en-US" sz="1400" dirty="0" smtClean="0">
                <a:latin typeface="Antipasto ExtraLight"/>
                <a:ea typeface="MS Mincho" panose="02020609040205080304" pitchFamily="49" charset="-128"/>
                <a:cs typeface="Times New Roman" panose="02020603050405020304" pitchFamily="18" charset="0"/>
              </a:rPr>
              <a:t>, Spain - March 21-22, 2019</a:t>
            </a:r>
          </a:p>
          <a:p>
            <a:pPr>
              <a:spcAft>
                <a:spcPts val="0"/>
              </a:spcAft>
            </a:pPr>
            <a:r>
              <a:rPr lang="it-IT" sz="1400" dirty="0">
                <a:effectLst/>
                <a:latin typeface="Antipasto ExtraLight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it-IT" sz="1400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1400" dirty="0">
                <a:solidFill>
                  <a:srgbClr val="3A4972"/>
                </a:solidFill>
                <a:effectLst/>
                <a:latin typeface="Antipasto ExtraLight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it-IT" sz="1400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1026" name="Picture 2" descr="Risultati immagini per universitÃ  cattolica di lille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6220" y="286856"/>
            <a:ext cx="255270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158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ntipasto ExtraLigh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ntipasto ExtraLigh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ntipasto ExtraLigh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ntipasto ExtraLigh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ntipasto ExtraLigh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84394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2326635"/>
            <a:ext cx="10515600" cy="3850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ntipasto ExtraLight"/>
              </a:defRPr>
            </a:lvl1pPr>
          </a:lstStyle>
          <a:p>
            <a:fld id="{9AE4E563-1867-4AEB-ACE3-4C1742158E00}" type="datetimeFigureOut">
              <a:rPr lang="it-IT" smtClean="0"/>
              <a:pPr/>
              <a:t>20/03/2019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ntipasto ExtraLight"/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ntipasto ExtraLight"/>
              </a:defRPr>
            </a:lvl1pPr>
          </a:lstStyle>
          <a:p>
            <a:fld id="{E4F9C810-8522-4488-95CA-496DE153E5EC}" type="slidenum">
              <a:rPr lang="it-IT" smtClean="0"/>
              <a:pPr/>
              <a:t>‹Nº›</a:t>
            </a:fld>
            <a:endParaRPr lang="it-IT" dirty="0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 rotWithShape="1">
          <a:blip r:embed="rId1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87" b="40596"/>
          <a:stretch/>
        </p:blipFill>
        <p:spPr bwMode="ltGray">
          <a:xfrm>
            <a:off x="6851626" y="3237096"/>
            <a:ext cx="5340374" cy="3620904"/>
          </a:xfrm>
          <a:prstGeom prst="rect">
            <a:avLst/>
          </a:prstGeom>
        </p:spPr>
      </p:pic>
      <p:pic>
        <p:nvPicPr>
          <p:cNvPr id="8" name="Immagine 7"/>
          <p:cNvPicPr/>
          <p:nvPr userDrawn="1"/>
        </p:nvPicPr>
        <p:blipFill>
          <a:blip r:embed="rId14">
            <a:duotone>
              <a:prstClr val="black"/>
              <a:schemeClr val="bg1">
                <a:lumMod val="9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ltGray">
          <a:xfrm>
            <a:off x="9795190" y="-203205"/>
            <a:ext cx="2523490" cy="2529840"/>
          </a:xfrm>
          <a:prstGeom prst="rect">
            <a:avLst/>
          </a:prstGeom>
        </p:spPr>
      </p:pic>
      <p:cxnSp>
        <p:nvCxnSpPr>
          <p:cNvPr id="9" name="Connettore 1 8"/>
          <p:cNvCxnSpPr/>
          <p:nvPr userDrawn="1"/>
        </p:nvCxnSpPr>
        <p:spPr>
          <a:xfrm>
            <a:off x="7958677" y="1061715"/>
            <a:ext cx="2286000" cy="0"/>
          </a:xfrm>
          <a:prstGeom prst="line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asella di testo 2"/>
          <p:cNvSpPr txBox="1">
            <a:spLocks noChangeArrowheads="1"/>
          </p:cNvSpPr>
          <p:nvPr userDrawn="1"/>
        </p:nvSpPr>
        <p:spPr bwMode="auto">
          <a:xfrm>
            <a:off x="195676" y="5937181"/>
            <a:ext cx="11814072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it-IT" sz="1400" dirty="0">
                <a:latin typeface="Antipasto ExtraLight"/>
                <a:ea typeface="MS Mincho" panose="02020609040205080304" pitchFamily="49" charset="-128"/>
                <a:cs typeface="Times New Roman" panose="02020603050405020304" pitchFamily="18" charset="0"/>
              </a:rPr>
              <a:t>La formazione </a:t>
            </a:r>
            <a:r>
              <a:rPr lang="it-IT" sz="1400" dirty="0" err="1">
                <a:latin typeface="Antipasto ExtraLight"/>
                <a:ea typeface="MS Mincho" panose="02020609040205080304" pitchFamily="49" charset="-128"/>
                <a:cs typeface="Times New Roman" panose="02020603050405020304" pitchFamily="18" charset="0"/>
              </a:rPr>
              <a:t>blended</a:t>
            </a:r>
            <a:r>
              <a:rPr lang="it-IT" sz="1400" dirty="0">
                <a:latin typeface="Antipasto ExtraLight"/>
                <a:ea typeface="MS Mincho" panose="02020609040205080304" pitchFamily="49" charset="-128"/>
                <a:cs typeface="Times New Roman" panose="02020603050405020304" pitchFamily="18" charset="0"/>
              </a:rPr>
              <a:t> di </a:t>
            </a:r>
            <a:r>
              <a:rPr lang="it-IT" sz="1400" dirty="0" err="1">
                <a:latin typeface="Antipasto ExtraLight"/>
                <a:ea typeface="MS Mincho" panose="02020609040205080304" pitchFamily="49" charset="-128"/>
                <a:cs typeface="Times New Roman" panose="02020603050405020304" pitchFamily="18" charset="0"/>
              </a:rPr>
              <a:t>UniParthenope</a:t>
            </a:r>
            <a:r>
              <a:rPr lang="it-IT" sz="1400" dirty="0">
                <a:latin typeface="Antipasto ExtraLight"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it-IT" sz="1400" dirty="0" smtClean="0">
                <a:latin typeface="Antipasto ExtraLight"/>
                <a:ea typeface="MS Mincho" panose="02020609040205080304" pitchFamily="49" charset="-128"/>
                <a:cs typeface="Times New Roman" panose="02020603050405020304" pitchFamily="18" charset="0"/>
              </a:rPr>
              <a:t>sviluppo </a:t>
            </a:r>
            <a:r>
              <a:rPr lang="it-IT" sz="1400" dirty="0">
                <a:latin typeface="Antipasto ExtraLight"/>
                <a:ea typeface="MS Mincho" panose="02020609040205080304" pitchFamily="49" charset="-128"/>
                <a:cs typeface="Times New Roman" panose="02020603050405020304" pitchFamily="18" charset="0"/>
              </a:rPr>
              <a:t>e aggiornamento di un supporto efficace ai processi di internazionalizzazione e di sostegno </a:t>
            </a:r>
            <a:r>
              <a:rPr lang="it-IT" sz="1400" dirty="0" smtClean="0">
                <a:latin typeface="Antipasto ExtraLight"/>
                <a:ea typeface="MS Mincho" panose="02020609040205080304" pitchFamily="49" charset="-128"/>
                <a:cs typeface="Times New Roman" panose="02020603050405020304" pitchFamily="18" charset="0"/>
              </a:rPr>
              <a:t>didattico </a:t>
            </a:r>
            <a:r>
              <a:rPr lang="it-IT" sz="1400" dirty="0">
                <a:latin typeface="Antipasto ExtraLight"/>
                <a:ea typeface="MS Mincho" panose="02020609040205080304" pitchFamily="49" charset="-128"/>
                <a:cs typeface="Times New Roman" panose="02020603050405020304" pitchFamily="18" charset="0"/>
              </a:rPr>
              <a:t>per gli </a:t>
            </a:r>
            <a:r>
              <a:rPr lang="it-IT" sz="1400" dirty="0" smtClean="0">
                <a:latin typeface="Antipasto ExtraLight"/>
                <a:ea typeface="MS Mincho" panose="02020609040205080304" pitchFamily="49" charset="-128"/>
                <a:cs typeface="Times New Roman" panose="02020603050405020304" pitchFamily="18" charset="0"/>
              </a:rPr>
              <a:t>studenti – 27.02.2019 - Napoli</a:t>
            </a:r>
            <a:endParaRPr lang="it-IT" sz="1400" dirty="0">
              <a:latin typeface="Antipasto ExtraLigh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1400" dirty="0">
                <a:effectLst/>
                <a:latin typeface="Antipasto ExtraLight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it-IT" sz="1400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1400" dirty="0">
                <a:solidFill>
                  <a:srgbClr val="3A4972"/>
                </a:solidFill>
                <a:effectLst/>
                <a:latin typeface="Antipasto ExtraLight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it-IT" sz="1400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cxnSp>
        <p:nvCxnSpPr>
          <p:cNvPr id="12" name="Connettore 1 11"/>
          <p:cNvCxnSpPr/>
          <p:nvPr userDrawn="1"/>
        </p:nvCxnSpPr>
        <p:spPr>
          <a:xfrm>
            <a:off x="201391" y="5813356"/>
            <a:ext cx="2519680" cy="0"/>
          </a:xfrm>
          <a:prstGeom prst="line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08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ntipasto ExtraLigh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ntipasto ExtraLigh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ntipasto ExtraLigh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ntipasto ExtraLigh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ntipasto ExtraLigh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466893"/>
            <a:ext cx="9144000" cy="2043070"/>
          </a:xfrm>
        </p:spPr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en-US" altLang="it-IT" sz="4400" b="1" dirty="0">
                <a:solidFill>
                  <a:srgbClr val="002060"/>
                </a:solidFill>
                <a:latin typeface="Antipasto ExtraLight"/>
                <a:ea typeface="Calibri" pitchFamily="34" charset="0"/>
                <a:cs typeface="Times New Roman" pitchFamily="18" charset="0"/>
              </a:rPr>
              <a:t>Smart </a:t>
            </a:r>
            <a:r>
              <a:rPr lang="en-US" altLang="it-IT" sz="4400" b="1" dirty="0" smtClean="0">
                <a:solidFill>
                  <a:srgbClr val="002060"/>
                </a:solidFill>
                <a:latin typeface="Antipasto ExtraLight"/>
                <a:ea typeface="Calibri" pitchFamily="34" charset="0"/>
                <a:cs typeface="Times New Roman" pitchFamily="18" charset="0"/>
              </a:rPr>
              <a:t>Buildings Implications </a:t>
            </a:r>
            <a:r>
              <a:rPr lang="en-US" altLang="it-IT" sz="4400" b="1" dirty="0">
                <a:solidFill>
                  <a:srgbClr val="002060"/>
                </a:solidFill>
                <a:latin typeface="Antipasto ExtraLight"/>
                <a:ea typeface="Calibri" pitchFamily="34" charset="0"/>
                <a:cs typeface="Times New Roman" pitchFamily="18" charset="0"/>
              </a:rPr>
              <a:t>on Accounting and Management Control: a </a:t>
            </a:r>
            <a:r>
              <a:rPr lang="en-US" altLang="it-IT" sz="4400" b="1" dirty="0" smtClean="0">
                <a:solidFill>
                  <a:srgbClr val="002060"/>
                </a:solidFill>
                <a:latin typeface="Antipasto ExtraLight"/>
                <a:ea typeface="Calibri" pitchFamily="34" charset="0"/>
                <a:cs typeface="Times New Roman" pitchFamily="18" charset="0"/>
              </a:rPr>
              <a:t>Literature Review </a:t>
            </a:r>
            <a:endParaRPr lang="en-US" altLang="it-IT" sz="3600" dirty="0">
              <a:solidFill>
                <a:srgbClr val="002060"/>
              </a:solidFill>
              <a:latin typeface="Antipasto ExtraLigh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71502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dirty="0">
                <a:latin typeface="Antipasto ExtraLight"/>
              </a:rPr>
              <a:t>Daniela </a:t>
            </a:r>
            <a:r>
              <a:rPr lang="it-IT" dirty="0" smtClean="0">
                <a:latin typeface="Antipasto ExtraLight"/>
              </a:rPr>
              <a:t>Mancini, Arianna Petrosino, Palmira </a:t>
            </a:r>
            <a:r>
              <a:rPr lang="it-IT" dirty="0" err="1" smtClean="0">
                <a:latin typeface="Antipasto ExtraLight"/>
              </a:rPr>
              <a:t>Piedepalumbo</a:t>
            </a:r>
            <a:r>
              <a:rPr lang="it-IT" dirty="0" smtClean="0">
                <a:latin typeface="Antipasto ExtraLight"/>
              </a:rPr>
              <a:t>,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dirty="0" smtClean="0">
                <a:latin typeface="Antipasto ExtraLight"/>
              </a:rPr>
              <a:t>Elisabetta Magnaghi</a:t>
            </a:r>
            <a:endParaRPr lang="it-IT" dirty="0">
              <a:latin typeface="Antipasto ExtraLight"/>
            </a:endParaRPr>
          </a:p>
        </p:txBody>
      </p:sp>
    </p:spTree>
    <p:extLst>
      <p:ext uri="{BB962C8B-B14F-4D97-AF65-F5344CB8AC3E}">
        <p14:creationId xmlns:p14="http://schemas.microsoft.com/office/powerpoint/2010/main" val="449180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76475" y="154259"/>
            <a:ext cx="5591175" cy="607741"/>
          </a:xfrm>
        </p:spPr>
        <p:txBody>
          <a:bodyPr>
            <a:normAutofit/>
          </a:bodyPr>
          <a:lstStyle/>
          <a:p>
            <a:pPr algn="l"/>
            <a:r>
              <a:rPr lang="it-IT" sz="2800" b="1" dirty="0" err="1" smtClean="0">
                <a:solidFill>
                  <a:srgbClr val="002060"/>
                </a:solidFill>
                <a:latin typeface="Antipasto ExtraLight"/>
                <a:ea typeface="+mn-ea"/>
                <a:cs typeface="+mn-cs"/>
              </a:rPr>
              <a:t>Possible</a:t>
            </a:r>
            <a:r>
              <a:rPr lang="it-IT" sz="2800" b="1" dirty="0" smtClean="0">
                <a:solidFill>
                  <a:srgbClr val="002060"/>
                </a:solidFill>
                <a:latin typeface="Antipasto ExtraLight"/>
                <a:ea typeface="+mn-ea"/>
                <a:cs typeface="+mn-cs"/>
              </a:rPr>
              <a:t> </a:t>
            </a:r>
            <a:r>
              <a:rPr lang="it-IT" sz="2800" b="1" dirty="0" err="1" smtClean="0">
                <a:solidFill>
                  <a:srgbClr val="002060"/>
                </a:solidFill>
                <a:latin typeface="Antipasto ExtraLight"/>
                <a:ea typeface="+mn-ea"/>
                <a:cs typeface="+mn-cs"/>
              </a:rPr>
              <a:t>implications</a:t>
            </a:r>
            <a:endParaRPr lang="it-IT" sz="2800" b="1" dirty="0">
              <a:solidFill>
                <a:srgbClr val="002060"/>
              </a:solidFill>
              <a:latin typeface="Antipasto ExtraLight"/>
              <a:ea typeface="+mn-ea"/>
              <a:cs typeface="+mn-cs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638" y="1085688"/>
            <a:ext cx="5157787" cy="823912"/>
          </a:xfrm>
        </p:spPr>
        <p:txBody>
          <a:bodyPr/>
          <a:lstStyle/>
          <a:p>
            <a:r>
              <a:rPr lang="it-IT" dirty="0" smtClean="0"/>
              <a:t>Accounting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782638" y="1897451"/>
            <a:ext cx="5157787" cy="170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it-IT" sz="2400" dirty="0" err="1" smtClean="0">
                <a:latin typeface="Antipasto ExtraLight"/>
              </a:rPr>
              <a:t>Completion</a:t>
            </a:r>
            <a:endParaRPr lang="it-IT" sz="2400" dirty="0" smtClean="0">
              <a:latin typeface="Antipasto ExtraLight"/>
            </a:endParaRPr>
          </a:p>
          <a:p>
            <a:r>
              <a:rPr lang="it-IT" sz="2400" dirty="0" smtClean="0">
                <a:latin typeface="Antipasto ExtraLight"/>
              </a:rPr>
              <a:t>Information </a:t>
            </a:r>
            <a:r>
              <a:rPr lang="it-IT" sz="2400" dirty="0" err="1" smtClean="0">
                <a:latin typeface="Antipasto ExtraLight"/>
              </a:rPr>
              <a:t>ecosystem</a:t>
            </a:r>
            <a:r>
              <a:rPr lang="it-IT" sz="2400" dirty="0" smtClean="0">
                <a:latin typeface="Antipasto ExtraLight"/>
              </a:rPr>
              <a:t> </a:t>
            </a:r>
            <a:r>
              <a:rPr lang="it-IT" sz="2400" dirty="0" err="1" smtClean="0">
                <a:latin typeface="Antipasto ExtraLight"/>
              </a:rPr>
              <a:t>span</a:t>
            </a:r>
            <a:endParaRPr lang="it-IT" sz="2400" dirty="0" smtClean="0">
              <a:latin typeface="Antipasto ExtraLight"/>
            </a:endParaRPr>
          </a:p>
          <a:p>
            <a:r>
              <a:rPr lang="it-IT" sz="2400" dirty="0" smtClean="0">
                <a:latin typeface="Antipasto ExtraLight"/>
              </a:rPr>
              <a:t>Evaluation </a:t>
            </a:r>
            <a:r>
              <a:rPr lang="it-IT" sz="2400" dirty="0" err="1" smtClean="0">
                <a:latin typeface="Antipasto ExtraLight"/>
              </a:rPr>
              <a:t>methods</a:t>
            </a:r>
            <a:endParaRPr lang="it-IT" sz="2400" dirty="0" smtClean="0">
              <a:latin typeface="Antipasto ExtraLight"/>
            </a:endParaRPr>
          </a:p>
          <a:p>
            <a:endParaRPr lang="it-IT" sz="2400" dirty="0">
              <a:latin typeface="Antipasto ExtraLight"/>
            </a:endParaRP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15050" y="1085688"/>
            <a:ext cx="5183188" cy="823912"/>
          </a:xfrm>
        </p:spPr>
        <p:txBody>
          <a:bodyPr/>
          <a:lstStyle/>
          <a:p>
            <a:r>
              <a:rPr lang="it-IT" dirty="0" smtClean="0"/>
              <a:t>Management control</a:t>
            </a:r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sz="quarter" idx="4"/>
          </p:nvPr>
        </p:nvSpPr>
        <p:spPr>
          <a:xfrm>
            <a:off x="6115050" y="1897451"/>
            <a:ext cx="5183188" cy="170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it-IT" sz="2400" dirty="0" smtClean="0">
                <a:latin typeface="Antipasto ExtraLight"/>
              </a:rPr>
              <a:t>New information </a:t>
            </a:r>
            <a:r>
              <a:rPr lang="it-IT" sz="2400" dirty="0" err="1" smtClean="0">
                <a:latin typeface="Antipasto ExtraLight"/>
              </a:rPr>
              <a:t>sources</a:t>
            </a:r>
            <a:endParaRPr lang="it-IT" sz="2400" dirty="0" smtClean="0">
              <a:latin typeface="Antipasto ExtraLight"/>
            </a:endParaRPr>
          </a:p>
          <a:p>
            <a:r>
              <a:rPr lang="it-IT" sz="2400" dirty="0">
                <a:latin typeface="Antipasto ExtraLight"/>
              </a:rPr>
              <a:t>New </a:t>
            </a:r>
            <a:r>
              <a:rPr lang="it-IT" sz="2400" dirty="0" err="1">
                <a:latin typeface="Antipasto ExtraLight"/>
              </a:rPr>
              <a:t>measures</a:t>
            </a:r>
            <a:r>
              <a:rPr lang="it-IT" sz="2400" dirty="0">
                <a:latin typeface="Antipasto ExtraLight"/>
              </a:rPr>
              <a:t> for </a:t>
            </a:r>
            <a:r>
              <a:rPr lang="it-IT" sz="2400" dirty="0" err="1">
                <a:latin typeface="Antipasto ExtraLight"/>
              </a:rPr>
              <a:t>behavioural</a:t>
            </a:r>
            <a:r>
              <a:rPr lang="it-IT" sz="2400" dirty="0">
                <a:latin typeface="Antipasto ExtraLight"/>
              </a:rPr>
              <a:t> </a:t>
            </a:r>
            <a:r>
              <a:rPr lang="it-IT" sz="2400" dirty="0" smtClean="0">
                <a:latin typeface="Antipasto ExtraLight"/>
              </a:rPr>
              <a:t>control</a:t>
            </a:r>
            <a:endParaRPr lang="it-IT" sz="2400" dirty="0">
              <a:latin typeface="Antipasto ExtraLight"/>
            </a:endParaRPr>
          </a:p>
        </p:txBody>
      </p:sp>
      <p:sp>
        <p:nvSpPr>
          <p:cNvPr id="8" name="Segnaposto contenuto 3"/>
          <p:cNvSpPr txBox="1">
            <a:spLocks/>
          </p:cNvSpPr>
          <p:nvPr/>
        </p:nvSpPr>
        <p:spPr>
          <a:xfrm>
            <a:off x="782638" y="3850076"/>
            <a:ext cx="5157787" cy="17319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dirty="0" smtClean="0">
                <a:latin typeface="Antipasto ExtraLight"/>
              </a:rPr>
              <a:t>Smart Building </a:t>
            </a:r>
            <a:r>
              <a:rPr lang="it-IT" sz="2400" dirty="0" err="1" smtClean="0">
                <a:latin typeface="Antipasto ExtraLight"/>
              </a:rPr>
              <a:t>as</a:t>
            </a:r>
            <a:r>
              <a:rPr lang="it-IT" sz="2400" dirty="0" smtClean="0">
                <a:latin typeface="Antipasto ExtraLight"/>
              </a:rPr>
              <a:t> an </a:t>
            </a:r>
            <a:r>
              <a:rPr lang="it-IT" sz="2400" dirty="0" err="1" smtClean="0">
                <a:latin typeface="Antipasto ExtraLight"/>
              </a:rPr>
              <a:t>Asset</a:t>
            </a:r>
            <a:r>
              <a:rPr lang="it-IT" sz="2400" dirty="0" smtClean="0">
                <a:latin typeface="Antipasto ExtraLight"/>
              </a:rPr>
              <a:t>: from </a:t>
            </a:r>
            <a:r>
              <a:rPr lang="it-IT" sz="2400" dirty="0" err="1" smtClean="0">
                <a:latin typeface="Antipasto ExtraLight"/>
              </a:rPr>
              <a:t>traditional</a:t>
            </a:r>
            <a:r>
              <a:rPr lang="it-IT" sz="2400" dirty="0" smtClean="0">
                <a:latin typeface="Antipasto ExtraLight"/>
              </a:rPr>
              <a:t> </a:t>
            </a:r>
            <a:r>
              <a:rPr lang="it-IT" sz="2400" dirty="0" err="1" smtClean="0">
                <a:latin typeface="Antipasto ExtraLight"/>
              </a:rPr>
              <a:t>tangible</a:t>
            </a:r>
            <a:r>
              <a:rPr lang="it-IT" sz="2400" dirty="0" smtClean="0">
                <a:latin typeface="Antipasto ExtraLight"/>
              </a:rPr>
              <a:t> </a:t>
            </a:r>
            <a:r>
              <a:rPr lang="it-IT" sz="2400" dirty="0" err="1" smtClean="0">
                <a:latin typeface="Antipasto ExtraLight"/>
              </a:rPr>
              <a:t>asset</a:t>
            </a:r>
            <a:r>
              <a:rPr lang="it-IT" sz="2400" dirty="0" smtClean="0">
                <a:latin typeface="Antipasto ExtraLight"/>
              </a:rPr>
              <a:t> to an </a:t>
            </a:r>
            <a:r>
              <a:rPr lang="it-IT" sz="2400" dirty="0" err="1" smtClean="0">
                <a:latin typeface="Antipasto ExtraLight"/>
              </a:rPr>
              <a:t>hybrid</a:t>
            </a:r>
            <a:r>
              <a:rPr lang="it-IT" sz="2400" dirty="0" smtClean="0">
                <a:latin typeface="Antipasto ExtraLight"/>
              </a:rPr>
              <a:t> </a:t>
            </a:r>
            <a:r>
              <a:rPr lang="it-IT" sz="2400" dirty="0" err="1" smtClean="0">
                <a:latin typeface="Antipasto ExtraLight"/>
              </a:rPr>
              <a:t>one</a:t>
            </a:r>
            <a:endParaRPr lang="it-IT" sz="2400" dirty="0" smtClean="0">
              <a:latin typeface="Antipasto ExtraLight"/>
            </a:endParaRPr>
          </a:p>
          <a:p>
            <a:endParaRPr lang="it-IT" sz="2400" dirty="0">
              <a:latin typeface="Antipasto ExtraLight"/>
            </a:endParaRPr>
          </a:p>
        </p:txBody>
      </p:sp>
      <p:sp>
        <p:nvSpPr>
          <p:cNvPr id="9" name="Segnaposto contenuto 3"/>
          <p:cNvSpPr txBox="1">
            <a:spLocks/>
          </p:cNvSpPr>
          <p:nvPr/>
        </p:nvSpPr>
        <p:spPr>
          <a:xfrm>
            <a:off x="6127750" y="3850076"/>
            <a:ext cx="5157787" cy="17319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dirty="0" smtClean="0">
                <a:latin typeface="Antipasto ExtraLight"/>
              </a:rPr>
              <a:t>New </a:t>
            </a:r>
            <a:r>
              <a:rPr lang="it-IT" sz="2400" dirty="0" err="1" smtClean="0">
                <a:latin typeface="Antipasto ExtraLight"/>
              </a:rPr>
              <a:t>opportunities</a:t>
            </a:r>
            <a:r>
              <a:rPr lang="it-IT" sz="2400" dirty="0" smtClean="0">
                <a:latin typeface="Antipasto ExtraLight"/>
              </a:rPr>
              <a:t> for </a:t>
            </a:r>
            <a:r>
              <a:rPr lang="it-IT" sz="2400" dirty="0" err="1" smtClean="0">
                <a:latin typeface="Antipasto ExtraLight"/>
              </a:rPr>
              <a:t>investment</a:t>
            </a:r>
            <a:r>
              <a:rPr lang="it-IT" sz="2400" dirty="0" smtClean="0">
                <a:latin typeface="Antipasto ExtraLight"/>
              </a:rPr>
              <a:t> and </a:t>
            </a:r>
            <a:r>
              <a:rPr lang="it-IT" sz="2400" dirty="0" err="1" smtClean="0">
                <a:latin typeface="Antipasto ExtraLight"/>
              </a:rPr>
              <a:t>operational</a:t>
            </a:r>
            <a:r>
              <a:rPr lang="it-IT" sz="2400" dirty="0" smtClean="0">
                <a:latin typeface="Antipasto ExtraLight"/>
              </a:rPr>
              <a:t> </a:t>
            </a:r>
            <a:r>
              <a:rPr lang="it-IT" sz="2400" dirty="0" err="1" smtClean="0">
                <a:latin typeface="Antipasto ExtraLight"/>
              </a:rPr>
              <a:t>cost</a:t>
            </a:r>
            <a:r>
              <a:rPr lang="it-IT" sz="2400" dirty="0" smtClean="0">
                <a:latin typeface="Antipasto ExtraLight"/>
              </a:rPr>
              <a:t> </a:t>
            </a:r>
            <a:r>
              <a:rPr lang="it-IT" sz="2400" dirty="0" err="1" smtClean="0">
                <a:latin typeface="Antipasto ExtraLight"/>
              </a:rPr>
              <a:t>budgets</a:t>
            </a:r>
            <a:r>
              <a:rPr lang="it-IT" sz="2400" dirty="0" smtClean="0">
                <a:latin typeface="Antipasto ExtraLight"/>
              </a:rPr>
              <a:t>/</a:t>
            </a:r>
            <a:r>
              <a:rPr lang="it-IT" sz="2400" dirty="0" err="1" smtClean="0">
                <a:latin typeface="Antipasto ExtraLight"/>
              </a:rPr>
              <a:t>cost</a:t>
            </a:r>
            <a:r>
              <a:rPr lang="it-IT" sz="2400" dirty="0" smtClean="0">
                <a:latin typeface="Antipasto ExtraLight"/>
              </a:rPr>
              <a:t> </a:t>
            </a:r>
            <a:r>
              <a:rPr lang="it-IT" sz="2400" dirty="0" err="1" smtClean="0">
                <a:latin typeface="Antipasto ExtraLight"/>
              </a:rPr>
              <a:t>accounting</a:t>
            </a:r>
            <a:r>
              <a:rPr lang="it-IT" sz="2400" dirty="0" smtClean="0">
                <a:latin typeface="Antipasto ExtraLight"/>
              </a:rPr>
              <a:t>: </a:t>
            </a:r>
            <a:r>
              <a:rPr lang="it-IT" sz="2400" dirty="0" err="1" smtClean="0">
                <a:latin typeface="Antipasto ExtraLight"/>
              </a:rPr>
              <a:t>results</a:t>
            </a:r>
            <a:r>
              <a:rPr lang="it-IT" sz="2400" dirty="0" smtClean="0">
                <a:latin typeface="Antipasto ExtraLight"/>
              </a:rPr>
              <a:t> control</a:t>
            </a:r>
          </a:p>
          <a:p>
            <a:r>
              <a:rPr lang="it-IT" sz="2400" dirty="0" err="1" smtClean="0">
                <a:latin typeface="Antipasto ExtraLight"/>
              </a:rPr>
              <a:t>Implication</a:t>
            </a:r>
            <a:r>
              <a:rPr lang="it-IT" sz="2400" dirty="0" smtClean="0">
                <a:latin typeface="Antipasto ExtraLight"/>
              </a:rPr>
              <a:t> on «</a:t>
            </a:r>
            <a:r>
              <a:rPr lang="it-IT" sz="2400" dirty="0" err="1" smtClean="0">
                <a:latin typeface="Antipasto ExtraLight"/>
              </a:rPr>
              <a:t>environmental</a:t>
            </a:r>
            <a:r>
              <a:rPr lang="it-IT" sz="2400" dirty="0" smtClean="0">
                <a:latin typeface="Antipasto ExtraLight"/>
              </a:rPr>
              <a:t>» cultural control</a:t>
            </a:r>
          </a:p>
          <a:p>
            <a:endParaRPr lang="it-IT" sz="2400" dirty="0">
              <a:latin typeface="Antipasto ExtraLight"/>
            </a:endParaRPr>
          </a:p>
        </p:txBody>
      </p:sp>
    </p:spTree>
    <p:extLst>
      <p:ext uri="{BB962C8B-B14F-4D97-AF65-F5344CB8AC3E}">
        <p14:creationId xmlns:p14="http://schemas.microsoft.com/office/powerpoint/2010/main" val="94201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1181100" y="2205205"/>
            <a:ext cx="4991100" cy="2795420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dirty="0" err="1" smtClean="0">
                <a:latin typeface="Antipasto ExtraLight"/>
              </a:rPr>
              <a:t>Thank</a:t>
            </a:r>
            <a:r>
              <a:rPr lang="it-IT" dirty="0" smtClean="0">
                <a:latin typeface="Antipasto ExtraLight"/>
              </a:rPr>
              <a:t> </a:t>
            </a:r>
            <a:r>
              <a:rPr lang="it-IT" dirty="0" err="1" smtClean="0">
                <a:latin typeface="Antipasto ExtraLight"/>
              </a:rPr>
              <a:t>you</a:t>
            </a:r>
            <a:r>
              <a:rPr lang="it-IT" dirty="0" smtClean="0">
                <a:latin typeface="Antipasto ExtraLight"/>
              </a:rPr>
              <a:t> for </a:t>
            </a:r>
            <a:r>
              <a:rPr lang="it-IT" dirty="0" err="1" smtClean="0">
                <a:latin typeface="Antipasto ExtraLight"/>
              </a:rPr>
              <a:t>your</a:t>
            </a:r>
            <a:r>
              <a:rPr lang="it-IT" dirty="0" smtClean="0">
                <a:latin typeface="Antipasto ExtraLight"/>
              </a:rPr>
              <a:t> </a:t>
            </a:r>
            <a:r>
              <a:rPr lang="it-IT" dirty="0" err="1" smtClean="0">
                <a:latin typeface="Antipasto ExtraLight"/>
              </a:rPr>
              <a:t>attention</a:t>
            </a:r>
            <a:endParaRPr lang="it-IT" dirty="0" smtClean="0">
              <a:latin typeface="Antipasto ExtraLight"/>
            </a:endParaRPr>
          </a:p>
          <a:p>
            <a:pPr marL="0" indent="0">
              <a:buNone/>
            </a:pPr>
            <a:endParaRPr lang="it-IT" dirty="0">
              <a:latin typeface="Antipasto ExtraLight"/>
            </a:endParaRPr>
          </a:p>
          <a:p>
            <a:pPr marL="0" indent="0">
              <a:buNone/>
            </a:pPr>
            <a:r>
              <a:rPr lang="it-IT" dirty="0" smtClean="0">
                <a:latin typeface="Antipasto ExtraLight"/>
              </a:rPr>
              <a:t>Daniela Mancini</a:t>
            </a:r>
          </a:p>
          <a:p>
            <a:pPr marL="0" indent="0">
              <a:buNone/>
            </a:pPr>
            <a:r>
              <a:rPr lang="it-IT" sz="1800" dirty="0" smtClean="0">
                <a:latin typeface="Antipasto ExtraLight"/>
              </a:rPr>
              <a:t>mancini@uniparthenope.it</a:t>
            </a:r>
            <a:endParaRPr lang="it-IT" sz="1800" dirty="0">
              <a:latin typeface="Antipasto ExtraLight"/>
            </a:endParaRPr>
          </a:p>
        </p:txBody>
      </p:sp>
      <p:sp>
        <p:nvSpPr>
          <p:cNvPr id="6" name="Segnaposto contenuto 4"/>
          <p:cNvSpPr txBox="1">
            <a:spLocks/>
          </p:cNvSpPr>
          <p:nvPr/>
        </p:nvSpPr>
        <p:spPr>
          <a:xfrm flipH="1">
            <a:off x="6276975" y="2205205"/>
            <a:ext cx="4991100" cy="2795420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it-IT" dirty="0" smtClean="0">
              <a:latin typeface="Antipasto ExtraLight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it-IT" sz="16600" dirty="0" smtClean="0">
                <a:latin typeface="Antipasto ExtraLight"/>
              </a:rPr>
              <a:t>?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it-IT" sz="2600" dirty="0" err="1" smtClean="0">
                <a:latin typeface="Antipasto ExtraLight"/>
              </a:rPr>
              <a:t>Questions</a:t>
            </a:r>
            <a:endParaRPr lang="it-IT" sz="2600" dirty="0">
              <a:latin typeface="Antipasto ExtraLight"/>
            </a:endParaRPr>
          </a:p>
        </p:txBody>
      </p:sp>
      <p:sp>
        <p:nvSpPr>
          <p:cNvPr id="7" name="Ovale 6"/>
          <p:cNvSpPr/>
          <p:nvPr/>
        </p:nvSpPr>
        <p:spPr>
          <a:xfrm>
            <a:off x="5343525" y="2205205"/>
            <a:ext cx="1752600" cy="2795420"/>
          </a:xfrm>
          <a:prstGeom prst="ellipse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8000" r="-38000"/>
            </a:stretch>
          </a:blip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07568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5304" y="198800"/>
            <a:ext cx="3609280" cy="634082"/>
          </a:xfrm>
        </p:spPr>
        <p:txBody>
          <a:bodyPr>
            <a:normAutofit/>
          </a:bodyPr>
          <a:lstStyle/>
          <a:p>
            <a:pPr algn="l"/>
            <a:r>
              <a:rPr lang="it-IT" sz="2800" b="1" dirty="0">
                <a:solidFill>
                  <a:srgbClr val="002060"/>
                </a:solidFill>
                <a:latin typeface="Antipasto ExtraLight"/>
                <a:ea typeface="+mn-ea"/>
                <a:cs typeface="+mn-cs"/>
              </a:rPr>
              <a:t>Agenda</a:t>
            </a:r>
            <a:endParaRPr lang="it-IT" dirty="0">
              <a:solidFill>
                <a:srgbClr val="002060"/>
              </a:solidFill>
              <a:latin typeface="Antipasto ExtraLigh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79834" y="1876426"/>
            <a:ext cx="8229600" cy="3417570"/>
          </a:xfrm>
        </p:spPr>
        <p:txBody>
          <a:bodyPr>
            <a:normAutofit fontScale="85000" lnSpcReduction="10000"/>
          </a:bodyPr>
          <a:lstStyle/>
          <a:p>
            <a:pPr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it-IT" b="1" dirty="0">
                <a:solidFill>
                  <a:srgbClr val="FF6600"/>
                </a:solidFill>
                <a:latin typeface="Antipasto ExtraLight"/>
              </a:rPr>
              <a:t> </a:t>
            </a:r>
            <a:r>
              <a:rPr lang="it-IT" dirty="0" err="1">
                <a:latin typeface="Antipasto ExtraLight"/>
              </a:rPr>
              <a:t>Motivations</a:t>
            </a:r>
            <a:r>
              <a:rPr lang="it-IT" dirty="0">
                <a:latin typeface="Antipasto ExtraLight"/>
              </a:rPr>
              <a:t> </a:t>
            </a:r>
            <a:endParaRPr lang="it-IT" dirty="0" smtClean="0">
              <a:latin typeface="Antipasto ExtraLight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it-IT" dirty="0"/>
              <a:t> </a:t>
            </a:r>
            <a:r>
              <a:rPr lang="it-IT" dirty="0" err="1" smtClean="0"/>
              <a:t>Aims</a:t>
            </a:r>
            <a:endParaRPr lang="it-IT" dirty="0">
              <a:latin typeface="Antipasto ExtraLight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it-IT" b="1" dirty="0" smtClean="0">
                <a:solidFill>
                  <a:srgbClr val="FF6600"/>
                </a:solidFill>
                <a:latin typeface="Antipasto ExtraLight"/>
              </a:rPr>
              <a:t> </a:t>
            </a:r>
            <a:r>
              <a:rPr lang="it-IT" dirty="0" err="1" smtClean="0">
                <a:latin typeface="Antipasto ExtraLight"/>
              </a:rPr>
              <a:t>Methodology</a:t>
            </a:r>
            <a:endParaRPr lang="it-IT" dirty="0" smtClean="0">
              <a:latin typeface="Antipasto ExtraLight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it-IT" dirty="0" smtClean="0"/>
              <a:t> </a:t>
            </a:r>
            <a:r>
              <a:rPr lang="it-IT" dirty="0" err="1"/>
              <a:t>Literature</a:t>
            </a:r>
            <a:r>
              <a:rPr lang="it-IT" dirty="0"/>
              <a:t> </a:t>
            </a:r>
            <a:r>
              <a:rPr lang="it-IT" dirty="0" err="1" smtClean="0"/>
              <a:t>analysis</a:t>
            </a:r>
            <a:r>
              <a:rPr lang="it-IT" dirty="0" smtClean="0"/>
              <a:t>: </a:t>
            </a:r>
            <a:r>
              <a:rPr lang="it-IT" dirty="0" err="1" smtClean="0"/>
              <a:t>sources</a:t>
            </a:r>
            <a:r>
              <a:rPr lang="it-IT" dirty="0" smtClean="0"/>
              <a:t> and </a:t>
            </a:r>
            <a:r>
              <a:rPr lang="it-IT" dirty="0" err="1" smtClean="0"/>
              <a:t>smart</a:t>
            </a:r>
            <a:r>
              <a:rPr lang="it-IT" dirty="0" smtClean="0"/>
              <a:t> </a:t>
            </a:r>
            <a:r>
              <a:rPr lang="it-IT" dirty="0" err="1" smtClean="0"/>
              <a:t>buildign</a:t>
            </a:r>
            <a:r>
              <a:rPr lang="it-IT" dirty="0" smtClean="0"/>
              <a:t> </a:t>
            </a:r>
            <a:r>
              <a:rPr lang="it-IT" dirty="0" err="1" smtClean="0"/>
              <a:t>concept</a:t>
            </a:r>
            <a:endParaRPr lang="it-IT" dirty="0" smtClean="0"/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it-IT" dirty="0">
                <a:latin typeface="Antipasto ExtraLight"/>
              </a:rPr>
              <a:t> </a:t>
            </a:r>
            <a:r>
              <a:rPr lang="it-IT" dirty="0" err="1"/>
              <a:t>Literature</a:t>
            </a:r>
            <a:r>
              <a:rPr lang="it-IT" dirty="0"/>
              <a:t> </a:t>
            </a:r>
            <a:r>
              <a:rPr lang="it-IT" dirty="0" err="1" smtClean="0"/>
              <a:t>analysis</a:t>
            </a:r>
            <a:r>
              <a:rPr lang="it-IT" dirty="0" smtClean="0"/>
              <a:t>: </a:t>
            </a:r>
            <a:r>
              <a:rPr lang="it-IT" dirty="0" err="1" smtClean="0"/>
              <a:t>s</a:t>
            </a:r>
            <a:r>
              <a:rPr lang="it-IT" dirty="0" err="1" smtClean="0">
                <a:latin typeface="Antipasto ExtraLight"/>
              </a:rPr>
              <a:t>mart</a:t>
            </a:r>
            <a:r>
              <a:rPr lang="it-IT" dirty="0" smtClean="0">
                <a:latin typeface="Antipasto ExtraLight"/>
              </a:rPr>
              <a:t> building </a:t>
            </a:r>
            <a:r>
              <a:rPr lang="it-IT" dirty="0" err="1" smtClean="0">
                <a:latin typeface="Antipasto ExtraLight"/>
              </a:rPr>
              <a:t>models</a:t>
            </a:r>
            <a:endParaRPr lang="it-IT" dirty="0">
              <a:latin typeface="Antipasto ExtraLight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it-IT" dirty="0"/>
              <a:t> </a:t>
            </a:r>
            <a:r>
              <a:rPr lang="it-IT" dirty="0" err="1"/>
              <a:t>Literature</a:t>
            </a:r>
            <a:r>
              <a:rPr lang="it-IT" dirty="0"/>
              <a:t> </a:t>
            </a:r>
            <a:r>
              <a:rPr lang="it-IT" dirty="0" err="1" smtClean="0"/>
              <a:t>analysis</a:t>
            </a:r>
            <a:r>
              <a:rPr lang="it-IT" dirty="0" smtClean="0"/>
              <a:t>: </a:t>
            </a:r>
            <a:r>
              <a:rPr lang="it-IT" dirty="0" err="1" smtClean="0"/>
              <a:t>topics</a:t>
            </a:r>
            <a:r>
              <a:rPr lang="it-IT" dirty="0" smtClean="0"/>
              <a:t> and management </a:t>
            </a:r>
            <a:r>
              <a:rPr lang="it-IT" dirty="0" err="1" smtClean="0"/>
              <a:t>issues</a:t>
            </a:r>
            <a:endParaRPr lang="it-IT" dirty="0" smtClean="0"/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it-IT" dirty="0" smtClean="0">
                <a:latin typeface="Antipasto ExtraLight"/>
              </a:rPr>
              <a:t> </a:t>
            </a:r>
            <a:r>
              <a:rPr lang="it-IT" dirty="0" err="1" smtClean="0">
                <a:latin typeface="Antipasto ExtraLight"/>
              </a:rPr>
              <a:t>Discussion</a:t>
            </a:r>
            <a:endParaRPr lang="it-IT" dirty="0" smtClean="0">
              <a:latin typeface="Antipasto ExtraLight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it-IT" dirty="0" smtClean="0"/>
              <a:t> </a:t>
            </a:r>
            <a:r>
              <a:rPr lang="it-IT" dirty="0" err="1" smtClean="0"/>
              <a:t>Possible</a:t>
            </a:r>
            <a:r>
              <a:rPr lang="it-IT" dirty="0" smtClean="0"/>
              <a:t> </a:t>
            </a:r>
            <a:r>
              <a:rPr lang="it-IT" dirty="0" err="1" smtClean="0"/>
              <a:t>implications</a:t>
            </a: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125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>
            <a:normAutofit/>
          </a:bodyPr>
          <a:lstStyle/>
          <a:p>
            <a:pPr algn="l">
              <a:buClr>
                <a:srgbClr val="002060"/>
              </a:buClr>
            </a:pPr>
            <a:r>
              <a:rPr lang="it-IT" sz="2800" b="1" dirty="0" err="1">
                <a:solidFill>
                  <a:srgbClr val="002060"/>
                </a:solidFill>
                <a:latin typeface="Antipasto ExtraLight"/>
                <a:ea typeface="+mn-ea"/>
                <a:cs typeface="+mn-cs"/>
              </a:rPr>
              <a:t>Motivations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112760" y="6356350"/>
            <a:ext cx="2743200" cy="365125"/>
          </a:xfrm>
        </p:spPr>
        <p:txBody>
          <a:bodyPr/>
          <a:lstStyle/>
          <a:p>
            <a:fld id="{E7A41E1B-4F70-4964-A407-84C68BE8251C}" type="slidenum">
              <a:rPr lang="it-IT" smtClean="0"/>
              <a:t>3</a:t>
            </a:fld>
            <a:endParaRPr lang="it-IT"/>
          </a:p>
        </p:txBody>
      </p:sp>
      <p:graphicFrame>
        <p:nvGraphicFramePr>
          <p:cNvPr id="9" name="Segnaposto contenut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4478085"/>
              </p:ext>
            </p:extLst>
          </p:nvPr>
        </p:nvGraphicFramePr>
        <p:xfrm>
          <a:off x="1395573" y="1182376"/>
          <a:ext cx="6644640" cy="4811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Freccia curva 9"/>
          <p:cNvSpPr/>
          <p:nvPr/>
        </p:nvSpPr>
        <p:spPr>
          <a:xfrm flipH="1" flipV="1">
            <a:off x="5632928" y="3326736"/>
            <a:ext cx="792480" cy="213911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  <a:latin typeface="Antipasto ExtraLight"/>
            </a:endParaRPr>
          </a:p>
        </p:txBody>
      </p:sp>
      <p:sp>
        <p:nvSpPr>
          <p:cNvPr id="11" name="Freccia curva 10"/>
          <p:cNvSpPr/>
          <p:nvPr/>
        </p:nvSpPr>
        <p:spPr>
          <a:xfrm flipV="1">
            <a:off x="2863693" y="3326736"/>
            <a:ext cx="792480" cy="213911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  <a:latin typeface="Antipasto ExtraLight"/>
            </a:endParaRPr>
          </a:p>
        </p:txBody>
      </p:sp>
      <p:sp>
        <p:nvSpPr>
          <p:cNvPr id="12" name="Croce 11"/>
          <p:cNvSpPr/>
          <p:nvPr/>
        </p:nvSpPr>
        <p:spPr>
          <a:xfrm>
            <a:off x="4216243" y="1617951"/>
            <a:ext cx="914400" cy="914400"/>
          </a:xfrm>
          <a:prstGeom prst="plus">
            <a:avLst>
              <a:gd name="adj" fmla="val 3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latin typeface="Antipasto ExtraLight"/>
            </a:endParaRPr>
          </a:p>
        </p:txBody>
      </p:sp>
      <p:sp>
        <p:nvSpPr>
          <p:cNvPr id="14" name="Freccia a destra 13"/>
          <p:cNvSpPr/>
          <p:nvPr/>
        </p:nvSpPr>
        <p:spPr>
          <a:xfrm>
            <a:off x="1277463" y="2579976"/>
            <a:ext cx="792480" cy="746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  <a:latin typeface="Antipasto ExtraLight"/>
            </a:endParaRPr>
          </a:p>
        </p:txBody>
      </p:sp>
      <p:sp>
        <p:nvSpPr>
          <p:cNvPr id="15" name="Freccia a sinistra 14"/>
          <p:cNvSpPr/>
          <p:nvPr/>
        </p:nvSpPr>
        <p:spPr>
          <a:xfrm>
            <a:off x="7320280" y="2611512"/>
            <a:ext cx="792480" cy="7467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  <a:latin typeface="Antipasto ExtraLight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0407722" y="3100705"/>
            <a:ext cx="1532184" cy="1200329"/>
          </a:xfrm>
          <a:prstGeom prst="rect">
            <a:avLst/>
          </a:prstGeom>
          <a:ln w="38100">
            <a:solidFill>
              <a:schemeClr val="bg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it-IT" dirty="0" smtClean="0">
                <a:latin typeface="Antipasto ExtraLight"/>
              </a:rPr>
              <a:t>Energy </a:t>
            </a:r>
            <a:r>
              <a:rPr lang="it-IT" dirty="0">
                <a:latin typeface="Antipasto ExtraLight"/>
              </a:rPr>
              <a:t>a</a:t>
            </a:r>
            <a:r>
              <a:rPr lang="it-IT" dirty="0" smtClean="0">
                <a:latin typeface="Antipasto ExtraLight"/>
              </a:rPr>
              <a:t>nd </a:t>
            </a:r>
            <a:r>
              <a:rPr lang="it-IT" dirty="0" err="1" smtClean="0">
                <a:latin typeface="Antipasto ExtraLight"/>
              </a:rPr>
              <a:t>Societal</a:t>
            </a:r>
            <a:r>
              <a:rPr lang="it-IT" dirty="0" smtClean="0">
                <a:latin typeface="Antipasto ExtraLight"/>
              </a:rPr>
              <a:t> </a:t>
            </a:r>
            <a:r>
              <a:rPr lang="it-IT" dirty="0" err="1" smtClean="0">
                <a:latin typeface="Antipasto ExtraLight"/>
              </a:rPr>
              <a:t>Transition</a:t>
            </a:r>
            <a:r>
              <a:rPr lang="it-IT" dirty="0" smtClean="0">
                <a:latin typeface="Antipasto ExtraLight"/>
              </a:rPr>
              <a:t> Project</a:t>
            </a:r>
            <a:endParaRPr lang="it-IT" dirty="0">
              <a:latin typeface="Antipasto ExtraLight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44000" y="1412425"/>
            <a:ext cx="2724150" cy="1676400"/>
          </a:xfrm>
          <a:prstGeom prst="rect">
            <a:avLst/>
          </a:prstGeom>
        </p:spPr>
      </p:pic>
      <p:sp>
        <p:nvSpPr>
          <p:cNvPr id="16" name="Rettangolo 15"/>
          <p:cNvSpPr/>
          <p:nvPr/>
        </p:nvSpPr>
        <p:spPr>
          <a:xfrm>
            <a:off x="10421057" y="4543976"/>
            <a:ext cx="1532184" cy="1200329"/>
          </a:xfrm>
          <a:prstGeom prst="rect">
            <a:avLst/>
          </a:prstGeom>
          <a:ln w="38100">
            <a:solidFill>
              <a:schemeClr val="bg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it-IT" dirty="0" smtClean="0">
                <a:latin typeface="Antipasto ExtraLight"/>
              </a:rPr>
              <a:t>Smart &amp; </a:t>
            </a:r>
            <a:r>
              <a:rPr lang="it-IT" dirty="0" err="1" smtClean="0">
                <a:latin typeface="Antipasto ExtraLight"/>
              </a:rPr>
              <a:t>Sustainability</a:t>
            </a:r>
            <a:r>
              <a:rPr lang="it-IT" dirty="0" smtClean="0">
                <a:latin typeface="Antipasto ExtraLight"/>
              </a:rPr>
              <a:t> </a:t>
            </a:r>
            <a:r>
              <a:rPr lang="it-IT" dirty="0" err="1" smtClean="0">
                <a:latin typeface="Antipasto ExtraLight"/>
              </a:rPr>
              <a:t>University</a:t>
            </a:r>
            <a:r>
              <a:rPr lang="it-IT" dirty="0" smtClean="0">
                <a:latin typeface="Antipasto ExtraLight"/>
              </a:rPr>
              <a:t> </a:t>
            </a:r>
            <a:r>
              <a:rPr lang="it-IT" dirty="0" err="1">
                <a:latin typeface="Antipasto ExtraLight"/>
              </a:rPr>
              <a:t>S</a:t>
            </a:r>
            <a:r>
              <a:rPr lang="it-IT" dirty="0" err="1" smtClean="0">
                <a:latin typeface="Antipasto ExtraLight"/>
              </a:rPr>
              <a:t>trategy</a:t>
            </a:r>
            <a:endParaRPr lang="it-IT" dirty="0">
              <a:latin typeface="Antipasto ExtraLight"/>
            </a:endParaRPr>
          </a:p>
        </p:txBody>
      </p:sp>
    </p:spTree>
    <p:extLst>
      <p:ext uri="{BB962C8B-B14F-4D97-AF65-F5344CB8AC3E}">
        <p14:creationId xmlns:p14="http://schemas.microsoft.com/office/powerpoint/2010/main" val="196183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61565" y="307856"/>
            <a:ext cx="7153275" cy="634082"/>
          </a:xfrm>
        </p:spPr>
        <p:txBody>
          <a:bodyPr>
            <a:normAutofit/>
          </a:bodyPr>
          <a:lstStyle/>
          <a:p>
            <a:pPr algn="l">
              <a:buClr>
                <a:srgbClr val="002060"/>
              </a:buClr>
            </a:pPr>
            <a:r>
              <a:rPr lang="it-IT" sz="2800" b="1" dirty="0" err="1" smtClean="0">
                <a:solidFill>
                  <a:srgbClr val="002060"/>
                </a:solidFill>
                <a:latin typeface="Antipasto ExtraLight"/>
                <a:ea typeface="+mn-ea"/>
                <a:cs typeface="+mn-cs"/>
              </a:rPr>
              <a:t>Aims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771640" y="6492875"/>
            <a:ext cx="2743200" cy="365125"/>
          </a:xfrm>
        </p:spPr>
        <p:txBody>
          <a:bodyPr/>
          <a:lstStyle/>
          <a:p>
            <a:fld id="{E7A41E1B-4F70-4964-A407-84C68BE8251C}" type="slidenum">
              <a:rPr lang="it-IT" smtClean="0"/>
              <a:t>4</a:t>
            </a:fld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3296" y="2205588"/>
            <a:ext cx="3596743" cy="3023637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3606046" y="1579081"/>
            <a:ext cx="5363969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 algn="ctr"/>
            <a:r>
              <a:rPr lang="it-IT" sz="2800" dirty="0" smtClean="0">
                <a:latin typeface="Antipasto ExtraLight"/>
              </a:rPr>
              <a:t>How </a:t>
            </a:r>
            <a:r>
              <a:rPr lang="it-IT" sz="2800" dirty="0" err="1" smtClean="0">
                <a:latin typeface="Antipasto ExtraLight"/>
              </a:rPr>
              <a:t>could</a:t>
            </a:r>
            <a:r>
              <a:rPr lang="it-IT" sz="2800" dirty="0" smtClean="0">
                <a:latin typeface="Antipasto ExtraLight"/>
              </a:rPr>
              <a:t> </a:t>
            </a:r>
            <a:r>
              <a:rPr lang="it-IT" sz="2800" dirty="0" err="1" smtClean="0">
                <a:latin typeface="Antipasto ExtraLight"/>
              </a:rPr>
              <a:t>smart</a:t>
            </a:r>
            <a:r>
              <a:rPr lang="it-IT" sz="2800" dirty="0" smtClean="0">
                <a:latin typeface="Antipasto ExtraLight"/>
              </a:rPr>
              <a:t> building impact</a:t>
            </a:r>
            <a:endParaRPr lang="it-IT" sz="2800" dirty="0">
              <a:latin typeface="Antipasto ExtraLight"/>
            </a:endParaRPr>
          </a:p>
        </p:txBody>
      </p:sp>
      <p:sp>
        <p:nvSpPr>
          <p:cNvPr id="10" name="Fumetto 2 9"/>
          <p:cNvSpPr/>
          <p:nvPr/>
        </p:nvSpPr>
        <p:spPr>
          <a:xfrm>
            <a:off x="2212708" y="2647009"/>
            <a:ext cx="2001988" cy="578882"/>
          </a:xfrm>
          <a:prstGeom prst="wedgeRoundRectCallout">
            <a:avLst>
              <a:gd name="adj1" fmla="val 127133"/>
              <a:gd name="adj2" fmla="val 18261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 algn="ctr"/>
            <a:r>
              <a:rPr lang="it-IT" sz="2800" dirty="0" smtClean="0">
                <a:latin typeface="Antipasto ExtraLight"/>
              </a:rPr>
              <a:t>Accounting</a:t>
            </a:r>
            <a:endParaRPr lang="it-IT" sz="2800" dirty="0">
              <a:latin typeface="Antipasto ExtraLight"/>
            </a:endParaRPr>
          </a:p>
        </p:txBody>
      </p:sp>
      <p:sp>
        <p:nvSpPr>
          <p:cNvPr id="11" name="Fumetto 2 10"/>
          <p:cNvSpPr/>
          <p:nvPr/>
        </p:nvSpPr>
        <p:spPr>
          <a:xfrm>
            <a:off x="8308638" y="2504646"/>
            <a:ext cx="3159461" cy="1055608"/>
          </a:xfrm>
          <a:prstGeom prst="wedgeRoundRectCallout">
            <a:avLst>
              <a:gd name="adj1" fmla="val -97709"/>
              <a:gd name="adj2" fmla="val 9588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it-IT" sz="2800" dirty="0" smtClean="0">
                <a:latin typeface="Antipasto ExtraLight"/>
              </a:rPr>
              <a:t>Management Control</a:t>
            </a:r>
            <a:endParaRPr lang="it-IT" sz="2800" dirty="0">
              <a:latin typeface="Antipasto ExtraLight"/>
            </a:endParaRPr>
          </a:p>
        </p:txBody>
      </p:sp>
      <p:sp>
        <p:nvSpPr>
          <p:cNvPr id="7" name="? 6">
            <a:hlinkClick r:id="" action="ppaction://noaction" highlightClick="1"/>
          </p:cNvPr>
          <p:cNvSpPr/>
          <p:nvPr/>
        </p:nvSpPr>
        <p:spPr>
          <a:xfrm>
            <a:off x="5766822" y="3647564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latin typeface="Antipasto ExtraLight"/>
            </a:endParaRPr>
          </a:p>
        </p:txBody>
      </p:sp>
    </p:spTree>
    <p:extLst>
      <p:ext uri="{BB962C8B-B14F-4D97-AF65-F5344CB8AC3E}">
        <p14:creationId xmlns:p14="http://schemas.microsoft.com/office/powerpoint/2010/main" val="427380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33320" y="154575"/>
            <a:ext cx="3957320" cy="536305"/>
          </a:xfrm>
        </p:spPr>
        <p:txBody>
          <a:bodyPr>
            <a:normAutofit/>
          </a:bodyPr>
          <a:lstStyle/>
          <a:p>
            <a:pPr algn="l"/>
            <a:r>
              <a:rPr lang="it-IT" sz="2400" b="1" dirty="0" err="1" smtClean="0">
                <a:solidFill>
                  <a:srgbClr val="002060"/>
                </a:solidFill>
                <a:latin typeface="Antipasto ExtraLight"/>
              </a:rPr>
              <a:t>Methodology</a:t>
            </a:r>
            <a:endParaRPr lang="it-IT" sz="2400" dirty="0">
              <a:solidFill>
                <a:srgbClr val="002060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4956104"/>
              </p:ext>
            </p:extLst>
          </p:nvPr>
        </p:nvGraphicFramePr>
        <p:xfrm>
          <a:off x="838200" y="1477963"/>
          <a:ext cx="10515600" cy="2822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5</a:t>
            </a:fld>
            <a:endParaRPr lang="it-IT"/>
          </a:p>
        </p:txBody>
      </p:sp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3755017684"/>
              </p:ext>
            </p:extLst>
          </p:nvPr>
        </p:nvGraphicFramePr>
        <p:xfrm>
          <a:off x="838200" y="4386580"/>
          <a:ext cx="10515600" cy="12807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62328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73960" y="185055"/>
            <a:ext cx="6720840" cy="546465"/>
          </a:xfrm>
        </p:spPr>
        <p:txBody>
          <a:bodyPr>
            <a:normAutofit fontScale="90000"/>
          </a:bodyPr>
          <a:lstStyle/>
          <a:p>
            <a:pPr algn="l"/>
            <a:r>
              <a:rPr lang="it-IT" sz="2400" b="1" dirty="0" err="1" smtClean="0">
                <a:solidFill>
                  <a:srgbClr val="002060"/>
                </a:solidFill>
                <a:latin typeface="Antipasto ExtraLight"/>
              </a:rPr>
              <a:t>Literature</a:t>
            </a:r>
            <a:r>
              <a:rPr lang="it-IT" sz="2400" b="1" dirty="0" smtClean="0">
                <a:solidFill>
                  <a:srgbClr val="002060"/>
                </a:solidFill>
                <a:latin typeface="Antipasto ExtraLight"/>
              </a:rPr>
              <a:t> </a:t>
            </a:r>
            <a:r>
              <a:rPr lang="it-IT" sz="2400" b="1" dirty="0" err="1" smtClean="0">
                <a:solidFill>
                  <a:srgbClr val="002060"/>
                </a:solidFill>
                <a:latin typeface="Antipasto ExtraLight"/>
              </a:rPr>
              <a:t>analysis</a:t>
            </a:r>
            <a:r>
              <a:rPr lang="it-IT" sz="2400" b="1" dirty="0" smtClean="0">
                <a:solidFill>
                  <a:srgbClr val="002060"/>
                </a:solidFill>
                <a:latin typeface="Antipasto ExtraLight"/>
              </a:rPr>
              <a:t>: </a:t>
            </a:r>
            <a:r>
              <a:rPr lang="it-IT" sz="2400" b="1" dirty="0" err="1" smtClean="0">
                <a:solidFill>
                  <a:srgbClr val="002060"/>
                </a:solidFill>
                <a:latin typeface="Antipasto ExtraLight"/>
              </a:rPr>
              <a:t>sources</a:t>
            </a:r>
            <a:r>
              <a:rPr lang="it-IT" sz="2400" b="1" dirty="0" smtClean="0">
                <a:solidFill>
                  <a:srgbClr val="002060"/>
                </a:solidFill>
                <a:latin typeface="Antipasto ExtraLight"/>
              </a:rPr>
              <a:t> and </a:t>
            </a:r>
            <a:r>
              <a:rPr lang="it-IT" sz="2400" b="1" dirty="0" err="1" smtClean="0">
                <a:solidFill>
                  <a:srgbClr val="002060"/>
                </a:solidFill>
                <a:latin typeface="Antipasto ExtraLight"/>
              </a:rPr>
              <a:t>smart</a:t>
            </a:r>
            <a:r>
              <a:rPr lang="it-IT" sz="2400" b="1" dirty="0" smtClean="0">
                <a:solidFill>
                  <a:srgbClr val="002060"/>
                </a:solidFill>
                <a:latin typeface="Antipasto ExtraLight"/>
              </a:rPr>
              <a:t> building </a:t>
            </a:r>
            <a:r>
              <a:rPr lang="it-IT" sz="2400" b="1" dirty="0" err="1" smtClean="0">
                <a:solidFill>
                  <a:srgbClr val="002060"/>
                </a:solidFill>
                <a:latin typeface="Antipasto ExtraLight"/>
              </a:rPr>
              <a:t>concept</a:t>
            </a:r>
            <a:endParaRPr lang="it-IT" sz="2400" dirty="0">
              <a:solidFill>
                <a:srgbClr val="00206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6</a:t>
            </a:fld>
            <a:endParaRPr lang="it-IT"/>
          </a:p>
        </p:txBody>
      </p:sp>
      <p:graphicFrame>
        <p:nvGraphicFramePr>
          <p:cNvPr id="7" name="Segnaposto contenut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4338912"/>
              </p:ext>
            </p:extLst>
          </p:nvPr>
        </p:nvGraphicFramePr>
        <p:xfrm>
          <a:off x="371474" y="1352552"/>
          <a:ext cx="11649075" cy="4683373"/>
        </p:xfrm>
        <a:graphic>
          <a:graphicData uri="http://schemas.openxmlformats.org/drawingml/2006/table">
            <a:tbl>
              <a:tblPr/>
              <a:tblGrid>
                <a:gridCol w="203141"/>
                <a:gridCol w="712636"/>
                <a:gridCol w="9904624"/>
                <a:gridCol w="828674"/>
              </a:tblGrid>
              <a:tr h="23255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n.</a:t>
                      </a:r>
                      <a:endParaRPr lang="it-IT" sz="1200" b="1" dirty="0">
                        <a:effectLst/>
                        <a:latin typeface="Antipasto ExtraLight"/>
                      </a:endParaRPr>
                    </a:p>
                  </a:txBody>
                  <a:tcPr marL="24329" marR="24329" marT="24329" marB="24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keyword</a:t>
                      </a:r>
                      <a:endParaRPr lang="it-IT" sz="1200" b="1" dirty="0">
                        <a:effectLst/>
                        <a:latin typeface="Antipasto ExtraLight"/>
                      </a:endParaRPr>
                    </a:p>
                  </a:txBody>
                  <a:tcPr marL="24329" marR="24329" marT="24329" marB="24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definition</a:t>
                      </a:r>
                      <a:endParaRPr lang="it-IT" sz="1200" b="1" dirty="0">
                        <a:effectLst/>
                        <a:latin typeface="Antipasto ExtraLight"/>
                      </a:endParaRPr>
                    </a:p>
                  </a:txBody>
                  <a:tcPr marL="24329" marR="24329" marT="24329" marB="24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author</a:t>
                      </a: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/s</a:t>
                      </a:r>
                      <a:endParaRPr lang="it-IT" sz="1200" b="1" dirty="0">
                        <a:effectLst/>
                        <a:latin typeface="Antipasto ExtraLight"/>
                      </a:endParaRPr>
                    </a:p>
                  </a:txBody>
                  <a:tcPr marL="24329" marR="24329" marT="24329" marB="24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82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1</a:t>
                      </a:r>
                      <a:endParaRPr lang="it-IT" sz="1200" dirty="0">
                        <a:effectLst/>
                        <a:latin typeface="Antipasto ExtraLight"/>
                      </a:endParaRPr>
                    </a:p>
                  </a:txBody>
                  <a:tcPr marL="24329" marR="24329" marT="24329" marB="24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intelligent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 building</a:t>
                      </a:r>
                      <a:endParaRPr lang="it-IT" sz="1200" dirty="0">
                        <a:effectLst/>
                        <a:latin typeface="Antipasto ExtraLight"/>
                      </a:endParaRPr>
                    </a:p>
                  </a:txBody>
                  <a:tcPr marL="24329" marR="24329" marT="24329" marB="24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Intelligent buildings is those buildings that make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extensive use of information technology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for building applications, and business applications, and that are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responsive to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organisational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 and technological change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.</a:t>
                      </a:r>
                      <a:endParaRPr lang="en-US" sz="1200" dirty="0">
                        <a:effectLst/>
                        <a:latin typeface="Antipasto ExtraLight"/>
                      </a:endParaRPr>
                    </a:p>
                  </a:txBody>
                  <a:tcPr marL="24329" marR="24329" marT="24329" marB="24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Oades</a:t>
                      </a:r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,</a:t>
                      </a:r>
                      <a:r>
                        <a:rPr lang="it-IT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 </a:t>
                      </a:r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1989</a:t>
                      </a:r>
                      <a:endParaRPr lang="it-IT" sz="1200" dirty="0">
                        <a:effectLst/>
                        <a:latin typeface="Antipasto ExtraLight"/>
                      </a:endParaRPr>
                    </a:p>
                  </a:txBody>
                  <a:tcPr marL="24329" marR="24329" marT="24329" marB="24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882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2</a:t>
                      </a:r>
                      <a:endParaRPr lang="it-IT" sz="1200">
                        <a:effectLst/>
                        <a:latin typeface="Antipasto ExtraLight"/>
                      </a:endParaRPr>
                    </a:p>
                  </a:txBody>
                  <a:tcPr marL="24329" marR="24329" marT="24329" marB="24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intelligent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 building</a:t>
                      </a:r>
                      <a:endParaRPr lang="it-IT" sz="1200" dirty="0">
                        <a:effectLst/>
                        <a:latin typeface="Antipasto ExtraLight"/>
                      </a:endParaRPr>
                    </a:p>
                  </a:txBody>
                  <a:tcPr marL="24329" marR="24329" marT="24329" marB="24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It is a building which creates an environment that maximises the </a:t>
                      </a: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efficiency of the occupants 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of the building while at the same time allowing </a:t>
                      </a: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effective management of resources with minimum lifetime costs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. [...]</a:t>
                      </a:r>
                      <a:endParaRPr lang="en-US" sz="1200">
                        <a:effectLst/>
                        <a:latin typeface="Antipasto ExtraLight"/>
                      </a:endParaRPr>
                    </a:p>
                  </a:txBody>
                  <a:tcPr marL="24329" marR="24329" marT="24329" marB="24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Robathan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, </a:t>
                      </a:r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1991a</a:t>
                      </a:r>
                      <a:endParaRPr lang="it-IT" sz="1200" dirty="0">
                        <a:effectLst/>
                        <a:latin typeface="Antipasto ExtraLight"/>
                      </a:endParaRPr>
                    </a:p>
                  </a:txBody>
                  <a:tcPr marL="24329" marR="24329" marT="24329" marB="24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0882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3</a:t>
                      </a:r>
                      <a:endParaRPr lang="it-IT" sz="1200">
                        <a:effectLst/>
                        <a:latin typeface="Antipasto ExtraLight"/>
                      </a:endParaRPr>
                    </a:p>
                  </a:txBody>
                  <a:tcPr marL="24329" marR="24329" marT="24329" marB="24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intelligent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 building</a:t>
                      </a:r>
                      <a:endParaRPr lang="it-IT" sz="1200" dirty="0">
                        <a:effectLst/>
                        <a:latin typeface="Antipasto ExtraLight"/>
                      </a:endParaRPr>
                    </a:p>
                  </a:txBody>
                  <a:tcPr marL="24329" marR="24329" marT="24329" marB="24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The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interconnection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of devices, actuators, monitors and control units to form a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unified system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of control for a building or campus appears to be the perfect solution to achieving the intelligent building.</a:t>
                      </a:r>
                      <a:endParaRPr lang="en-US" sz="1200" dirty="0">
                        <a:effectLst/>
                        <a:latin typeface="Antipasto ExtraLight"/>
                      </a:endParaRPr>
                    </a:p>
                  </a:txBody>
                  <a:tcPr marL="24329" marR="24329" marT="24329" marB="24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Robathan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 1991b</a:t>
                      </a:r>
                      <a:endParaRPr lang="it-IT" sz="1200" dirty="0">
                        <a:effectLst/>
                        <a:latin typeface="Antipasto ExtraLight"/>
                      </a:endParaRPr>
                    </a:p>
                  </a:txBody>
                  <a:tcPr marL="24329" marR="24329" marT="24329" marB="24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5261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4</a:t>
                      </a:r>
                      <a:endParaRPr lang="it-IT" sz="1200">
                        <a:effectLst/>
                        <a:latin typeface="Antipasto ExtraLight"/>
                      </a:endParaRPr>
                    </a:p>
                  </a:txBody>
                  <a:tcPr marL="24329" marR="24329" marT="24329" marB="24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intelligent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 building</a:t>
                      </a:r>
                      <a:endParaRPr lang="it-IT" sz="1200" dirty="0">
                        <a:effectLst/>
                        <a:latin typeface="Antipasto ExtraLight"/>
                      </a:endParaRPr>
                    </a:p>
                  </a:txBody>
                  <a:tcPr marL="24329" marR="24329" marT="24329" marB="24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Intelligent building have come into the spotlight recently and they will require an ever more specialised approach to building maintenance as a result of the complex </a:t>
                      </a: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integration of various systems 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including fire, security, access, air conditioning and communications.</a:t>
                      </a:r>
                      <a:endParaRPr lang="en-US" sz="1200">
                        <a:effectLst/>
                        <a:latin typeface="Antipasto ExtraLight"/>
                      </a:endParaRPr>
                    </a:p>
                  </a:txBody>
                  <a:tcPr marL="24329" marR="24329" marT="24329" marB="24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Sidney, 1992</a:t>
                      </a:r>
                      <a:endParaRPr lang="it-IT" sz="1200" dirty="0">
                        <a:effectLst/>
                        <a:latin typeface="Antipasto ExtraLight"/>
                      </a:endParaRPr>
                    </a:p>
                  </a:txBody>
                  <a:tcPr marL="24329" marR="24329" marT="24329" marB="24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7936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5</a:t>
                      </a:r>
                      <a:endParaRPr lang="it-IT" sz="1200">
                        <a:effectLst/>
                        <a:latin typeface="Antipasto ExtraLight"/>
                      </a:endParaRPr>
                    </a:p>
                  </a:txBody>
                  <a:tcPr marL="24329" marR="24329" marT="24329" marB="24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intelligent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 building</a:t>
                      </a:r>
                      <a:endParaRPr lang="it-IT" sz="1200" dirty="0">
                        <a:effectLst/>
                        <a:latin typeface="Antipasto ExtraLight"/>
                      </a:endParaRPr>
                    </a:p>
                  </a:txBody>
                  <a:tcPr marL="24329" marR="24329" marT="24329" marB="24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Thus, it is the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performance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of the intelligent building that is important and what intelligence does is manage the interfaces between the building, the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organisation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 and the user, now and in the future. [...] As well as the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integration of the building,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organisation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 and the user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, an intelligent building must work within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the global and local environmental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constraints. In this way the building can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respond to future changes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in legislation and social expectations and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provide a healthy environment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for its users.</a:t>
                      </a:r>
                      <a:endParaRPr lang="en-US" sz="1200" dirty="0">
                        <a:effectLst/>
                        <a:latin typeface="Antipasto ExtraLight"/>
                      </a:endParaRPr>
                    </a:p>
                  </a:txBody>
                  <a:tcPr marL="24329" marR="24329" marT="24329" marB="24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Boyd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 et al., 1993</a:t>
                      </a:r>
                      <a:endParaRPr lang="it-IT" sz="1200" dirty="0">
                        <a:effectLst/>
                        <a:latin typeface="Antipasto ExtraLight"/>
                      </a:endParaRPr>
                    </a:p>
                  </a:txBody>
                  <a:tcPr marL="24329" marR="24329" marT="24329" marB="24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0882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6</a:t>
                      </a:r>
                      <a:endParaRPr lang="it-IT" sz="1200">
                        <a:effectLst/>
                        <a:latin typeface="Antipasto ExtraLight"/>
                      </a:endParaRPr>
                    </a:p>
                  </a:txBody>
                  <a:tcPr marL="24329" marR="24329" marT="24329" marB="24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smart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 building</a:t>
                      </a:r>
                      <a:endParaRPr lang="it-IT" sz="1200" dirty="0">
                        <a:effectLst/>
                        <a:latin typeface="Antipasto ExtraLight"/>
                      </a:endParaRPr>
                    </a:p>
                  </a:txBody>
                  <a:tcPr marL="24329" marR="24329" marT="24329" marB="24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The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addition of micro-electronic devices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, such as sensor, can enable the setting up and operation of the so called smart buildings and smart ships.</a:t>
                      </a:r>
                      <a:endParaRPr lang="en-US" sz="1200" dirty="0">
                        <a:effectLst/>
                        <a:latin typeface="Antipasto ExtraLight"/>
                      </a:endParaRPr>
                    </a:p>
                  </a:txBody>
                  <a:tcPr marL="24329" marR="24329" marT="24329" marB="24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Fox et al., 2013</a:t>
                      </a:r>
                      <a:endParaRPr lang="it-IT" sz="1200" dirty="0">
                        <a:effectLst/>
                        <a:latin typeface="Antipasto ExtraLight"/>
                      </a:endParaRPr>
                    </a:p>
                  </a:txBody>
                  <a:tcPr marL="24329" marR="24329" marT="24329" marB="24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123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7</a:t>
                      </a:r>
                      <a:endParaRPr lang="it-IT" sz="1200">
                        <a:effectLst/>
                        <a:latin typeface="Antipasto ExtraLight"/>
                      </a:endParaRPr>
                    </a:p>
                  </a:txBody>
                  <a:tcPr marL="24329" marR="24329" marT="24329" marB="24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smart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 building</a:t>
                      </a:r>
                      <a:endParaRPr lang="it-IT" sz="1200" dirty="0">
                        <a:effectLst/>
                        <a:latin typeface="Antipasto ExtraLight"/>
                      </a:endParaRPr>
                    </a:p>
                  </a:txBody>
                  <a:tcPr marL="24329" marR="24329" marT="24329" marB="24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Smarter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building the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use of sensor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to collect data and develop analytics for identifying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energy saving opportunities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in building by modelling and analyzing how energy is consumed in buildings.</a:t>
                      </a:r>
                      <a:endParaRPr lang="en-US" sz="1200" dirty="0">
                        <a:effectLst/>
                        <a:latin typeface="Antipasto ExtraLight"/>
                      </a:endParaRPr>
                    </a:p>
                  </a:txBody>
                  <a:tcPr marL="24329" marR="24329" marT="24329" marB="24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Lee et al., 2014</a:t>
                      </a:r>
                      <a:endParaRPr lang="it-IT" sz="1200" dirty="0">
                        <a:effectLst/>
                        <a:latin typeface="Antipasto ExtraLight"/>
                      </a:endParaRPr>
                    </a:p>
                  </a:txBody>
                  <a:tcPr marL="24329" marR="24329" marT="24329" marB="24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10611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8</a:t>
                      </a:r>
                      <a:endParaRPr lang="it-IT" sz="1200">
                        <a:effectLst/>
                        <a:latin typeface="Antipasto ExtraLight"/>
                      </a:endParaRPr>
                    </a:p>
                  </a:txBody>
                  <a:tcPr marL="24329" marR="24329" marT="24329" marB="24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smart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 building</a:t>
                      </a:r>
                      <a:endParaRPr lang="it-IT" sz="1200" dirty="0">
                        <a:effectLst/>
                        <a:latin typeface="Antipasto ExtraLight"/>
                      </a:endParaRPr>
                    </a:p>
                  </a:txBody>
                  <a:tcPr marL="24329" marR="24329" marT="24329" marB="24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Iot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-based application have opened up a growing market for smart building, intelligent building or smart-home projects and business models. [...] The mosaic of involved layers and components of the system, specifically: (1) the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sensing, delivery and management layer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[...]; (2) the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data processing and modeling layer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[...]; the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smart building services buildings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layer [...]. The entire building would be completely covered by the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 smart devices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, which control all the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intra-activities of resident and objects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. This also facilitates the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inter-system connection with other parties’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systems inserted such as a services providers, local authorities and other peripheral actors, which ultimately constitutes the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larger ecosystem of smart-areas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or even smart cities.</a:t>
                      </a:r>
                      <a:endParaRPr lang="en-US" sz="1200" dirty="0">
                        <a:effectLst/>
                        <a:latin typeface="Antipasto ExtraLight"/>
                      </a:endParaRPr>
                    </a:p>
                  </a:txBody>
                  <a:tcPr marL="24329" marR="24329" marT="24329" marB="24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Le et al., 2019</a:t>
                      </a:r>
                      <a:endParaRPr lang="it-IT" sz="1200" dirty="0">
                        <a:effectLst/>
                        <a:latin typeface="Antipasto ExtraLight"/>
                      </a:endParaRPr>
                    </a:p>
                  </a:txBody>
                  <a:tcPr marL="24329" marR="24329" marT="24329" marB="24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052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41880" y="198709"/>
            <a:ext cx="5938520" cy="410891"/>
          </a:xfrm>
        </p:spPr>
        <p:txBody>
          <a:bodyPr>
            <a:normAutofit fontScale="90000"/>
          </a:bodyPr>
          <a:lstStyle/>
          <a:p>
            <a:r>
              <a:rPr lang="it-IT" sz="2400" b="1" dirty="0" err="1">
                <a:solidFill>
                  <a:srgbClr val="002060"/>
                </a:solidFill>
                <a:latin typeface="Antipasto ExtraLight"/>
              </a:rPr>
              <a:t>Literature</a:t>
            </a:r>
            <a:r>
              <a:rPr lang="it-IT" sz="2400" b="1" dirty="0">
                <a:solidFill>
                  <a:srgbClr val="002060"/>
                </a:solidFill>
                <a:latin typeface="Antipasto ExtraLight"/>
              </a:rPr>
              <a:t> </a:t>
            </a:r>
            <a:r>
              <a:rPr lang="it-IT" sz="2400" b="1" dirty="0" err="1" smtClean="0">
                <a:solidFill>
                  <a:srgbClr val="002060"/>
                </a:solidFill>
                <a:latin typeface="Antipasto ExtraLight"/>
              </a:rPr>
              <a:t>analisys</a:t>
            </a:r>
            <a:r>
              <a:rPr lang="it-IT" sz="2400" b="1" dirty="0" smtClean="0">
                <a:solidFill>
                  <a:srgbClr val="002060"/>
                </a:solidFill>
                <a:latin typeface="Antipasto ExtraLight"/>
              </a:rPr>
              <a:t>: </a:t>
            </a:r>
            <a:r>
              <a:rPr lang="it-IT" sz="2400" b="1" dirty="0" err="1" smtClean="0">
                <a:solidFill>
                  <a:srgbClr val="002060"/>
                </a:solidFill>
                <a:latin typeface="Antipasto ExtraLight"/>
              </a:rPr>
              <a:t>smart</a:t>
            </a:r>
            <a:r>
              <a:rPr lang="it-IT" sz="2400" b="1" dirty="0" smtClean="0">
                <a:solidFill>
                  <a:srgbClr val="002060"/>
                </a:solidFill>
                <a:latin typeface="Antipasto ExtraLight"/>
              </a:rPr>
              <a:t> building </a:t>
            </a:r>
            <a:r>
              <a:rPr lang="it-IT" sz="2400" b="1" dirty="0" err="1" smtClean="0">
                <a:solidFill>
                  <a:srgbClr val="002060"/>
                </a:solidFill>
                <a:latin typeface="Antipasto ExtraLight"/>
              </a:rPr>
              <a:t>models</a:t>
            </a:r>
            <a:endParaRPr lang="it-IT" sz="2400" dirty="0">
              <a:solidFill>
                <a:srgbClr val="002060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55309" y="1303493"/>
            <a:ext cx="2736532" cy="823912"/>
          </a:xfrm>
        </p:spPr>
        <p:txBody>
          <a:bodyPr/>
          <a:lstStyle/>
          <a:p>
            <a:r>
              <a:rPr lang="it-IT" dirty="0" err="1" smtClean="0"/>
              <a:t>Robatan</a:t>
            </a:r>
            <a:r>
              <a:rPr lang="it-IT" dirty="0" smtClean="0"/>
              <a:t> (1991a)</a:t>
            </a: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3"/>
          </p:nvPr>
        </p:nvSpPr>
        <p:spPr>
          <a:xfrm>
            <a:off x="4363720" y="1249952"/>
            <a:ext cx="2890520" cy="823912"/>
          </a:xfrm>
        </p:spPr>
        <p:txBody>
          <a:bodyPr/>
          <a:lstStyle/>
          <a:p>
            <a:r>
              <a:rPr lang="it-IT" dirty="0" err="1" smtClean="0"/>
              <a:t>Boyde</a:t>
            </a:r>
            <a:r>
              <a:rPr lang="it-IT" dirty="0" smtClean="0"/>
              <a:t> (1993)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7</a:t>
            </a:fld>
            <a:endParaRPr lang="it-IT"/>
          </a:p>
        </p:txBody>
      </p:sp>
      <p:pic>
        <p:nvPicPr>
          <p:cNvPr id="2050" name="Picture 2" descr="https://lh3.googleusercontent.com/IbRIm7ZNw8Zx9Ut91c1PGUZVkuf0aj_yWhayjVM1z7oonP9n9iZU-VgvgkIekHypgutcpp4lA4W-H0Uy5xBN8I7Ny_XfX-qV07UluwZyBrDGIyUdMTtUUElfNoKPIxDUSj_DymBQ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27405"/>
            <a:ext cx="3575572" cy="344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lh6.googleusercontent.com/5pdl8IxjYbnoocEUCoAPA09rMvUikArgTBVrCOurfD3sQbQ11hoWRN4jiiAFuF3PPVP9jDAHR_pO50LyFCF2TC4GWNbVs2IXR_kocpf1V3PMij5lqm6BJmPOqioHKpxFimd9cEPT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6971" y="2113328"/>
            <a:ext cx="3499258" cy="3444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lh3.googleusercontent.com/VeC4Na0OI_ztdwiZ_AafsuQ8sP-j97dB_mzDieiJwjvP4Yo0iEHNrjGA38hUn2sW_y7-LTfBUTTQZWV68DuzjoVQbGVdYd8Ih1QiGDkKhvx-EPhXPM4B5FuIUUYeINybRCjGEpI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169" y="2127404"/>
            <a:ext cx="4564823" cy="313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egnaposto testo 6"/>
          <p:cNvSpPr txBox="1">
            <a:spLocks/>
          </p:cNvSpPr>
          <p:nvPr/>
        </p:nvSpPr>
        <p:spPr>
          <a:xfrm>
            <a:off x="7659370" y="1289416"/>
            <a:ext cx="2890520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Antipasto ExtraLigh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Antipasto ExtraLigh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Antipasto ExtraLigh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Antipasto ExtraLigh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Antipasto ExtraLigh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Le et al. (2019)</a:t>
            </a:r>
            <a:endParaRPr lang="it-IT" dirty="0"/>
          </a:p>
        </p:txBody>
      </p:sp>
      <p:sp>
        <p:nvSpPr>
          <p:cNvPr id="10" name="Segnaposto testo 3"/>
          <p:cNvSpPr txBox="1">
            <a:spLocks/>
          </p:cNvSpPr>
          <p:nvPr/>
        </p:nvSpPr>
        <p:spPr>
          <a:xfrm>
            <a:off x="580075" y="5572772"/>
            <a:ext cx="2248850" cy="5837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Antipasto ExtraLigh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Antipasto ExtraLigh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Antipasto ExtraLigh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Antipasto ExtraLigh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Antipasto ExtraLigh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b="0" dirty="0" smtClean="0"/>
              <a:t>IB </a:t>
            </a:r>
            <a:r>
              <a:rPr lang="it-IT" b="0" dirty="0" err="1" smtClean="0"/>
              <a:t>like</a:t>
            </a:r>
            <a:r>
              <a:rPr lang="it-IT" b="0" dirty="0" smtClean="0"/>
              <a:t> the human body</a:t>
            </a:r>
            <a:endParaRPr lang="it-IT" b="0" dirty="0"/>
          </a:p>
        </p:txBody>
      </p:sp>
      <p:sp>
        <p:nvSpPr>
          <p:cNvPr id="11" name="Segnaposto testo 3"/>
          <p:cNvSpPr txBox="1">
            <a:spLocks/>
          </p:cNvSpPr>
          <p:nvPr/>
        </p:nvSpPr>
        <p:spPr>
          <a:xfrm>
            <a:off x="4322175" y="5597684"/>
            <a:ext cx="2248850" cy="5837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Antipasto ExtraLigh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Antipasto ExtraLigh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Antipasto ExtraLigh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Antipasto ExtraLigh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Antipasto ExtraLigh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b="0" dirty="0" smtClean="0"/>
              <a:t>IB </a:t>
            </a:r>
            <a:r>
              <a:rPr lang="it-IT" b="0" dirty="0" err="1" smtClean="0"/>
              <a:t>is</a:t>
            </a:r>
            <a:r>
              <a:rPr lang="it-IT" b="0" dirty="0" smtClean="0"/>
              <a:t> an </a:t>
            </a:r>
            <a:r>
              <a:rPr lang="it-IT" b="0" dirty="0" err="1" smtClean="0"/>
              <a:t>intelligent</a:t>
            </a:r>
            <a:r>
              <a:rPr lang="it-IT" b="0" dirty="0" smtClean="0"/>
              <a:t> </a:t>
            </a:r>
            <a:r>
              <a:rPr lang="it-IT" b="0" dirty="0" err="1" smtClean="0"/>
              <a:t>interface</a:t>
            </a:r>
            <a:endParaRPr lang="it-IT" b="0" dirty="0"/>
          </a:p>
        </p:txBody>
      </p:sp>
      <p:sp>
        <p:nvSpPr>
          <p:cNvPr id="13" name="Segnaposto testo 3"/>
          <p:cNvSpPr txBox="1">
            <a:spLocks/>
          </p:cNvSpPr>
          <p:nvPr/>
        </p:nvSpPr>
        <p:spPr>
          <a:xfrm>
            <a:off x="8389350" y="5597684"/>
            <a:ext cx="2248850" cy="5837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Antipasto ExtraLigh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Antipasto ExtraLigh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Antipasto ExtraLigh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Antipasto ExtraLigh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Antipasto ExtraLigh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b="0" dirty="0"/>
              <a:t>S</a:t>
            </a:r>
            <a:r>
              <a:rPr lang="it-IT" b="0" dirty="0" smtClean="0"/>
              <a:t>B </a:t>
            </a:r>
            <a:r>
              <a:rPr lang="it-IT" b="0" dirty="0" err="1" smtClean="0"/>
              <a:t>is</a:t>
            </a:r>
            <a:r>
              <a:rPr lang="it-IT" b="0" dirty="0" smtClean="0"/>
              <a:t> made by </a:t>
            </a:r>
            <a:r>
              <a:rPr lang="it-IT" b="0" dirty="0" err="1" smtClean="0"/>
              <a:t>three</a:t>
            </a:r>
            <a:r>
              <a:rPr lang="it-IT" b="0" dirty="0" smtClean="0"/>
              <a:t> </a:t>
            </a:r>
            <a:r>
              <a:rPr lang="it-IT" b="0" dirty="0" err="1" smtClean="0"/>
              <a:t>layers</a:t>
            </a:r>
            <a:endParaRPr lang="it-IT" b="0" dirty="0"/>
          </a:p>
        </p:txBody>
      </p:sp>
    </p:spTree>
    <p:extLst>
      <p:ext uri="{BB962C8B-B14F-4D97-AF65-F5344CB8AC3E}">
        <p14:creationId xmlns:p14="http://schemas.microsoft.com/office/powerpoint/2010/main" val="131665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65680" y="185055"/>
            <a:ext cx="7162800" cy="546465"/>
          </a:xfrm>
        </p:spPr>
        <p:txBody>
          <a:bodyPr>
            <a:normAutofit/>
          </a:bodyPr>
          <a:lstStyle/>
          <a:p>
            <a:pPr algn="l"/>
            <a:r>
              <a:rPr lang="it-IT" sz="2400" b="1" dirty="0" err="1" smtClean="0">
                <a:solidFill>
                  <a:srgbClr val="002060"/>
                </a:solidFill>
                <a:latin typeface="Antipasto ExtraLight"/>
              </a:rPr>
              <a:t>Literature</a:t>
            </a:r>
            <a:r>
              <a:rPr lang="it-IT" sz="2400" b="1" dirty="0" smtClean="0">
                <a:solidFill>
                  <a:srgbClr val="002060"/>
                </a:solidFill>
                <a:latin typeface="Antipasto ExtraLight"/>
              </a:rPr>
              <a:t> </a:t>
            </a:r>
            <a:r>
              <a:rPr lang="it-IT" sz="2400" b="1" dirty="0" err="1" smtClean="0">
                <a:solidFill>
                  <a:srgbClr val="002060"/>
                </a:solidFill>
                <a:latin typeface="Antipasto ExtraLight"/>
              </a:rPr>
              <a:t>analysis</a:t>
            </a:r>
            <a:endParaRPr lang="it-IT" sz="2400" dirty="0">
              <a:solidFill>
                <a:srgbClr val="002060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0333178"/>
              </p:ext>
            </p:extLst>
          </p:nvPr>
        </p:nvGraphicFramePr>
        <p:xfrm>
          <a:off x="184468" y="1217295"/>
          <a:ext cx="11515723" cy="4892815"/>
        </p:xfrm>
        <a:graphic>
          <a:graphicData uri="http://schemas.openxmlformats.org/drawingml/2006/table">
            <a:tbl>
              <a:tblPr/>
              <a:tblGrid>
                <a:gridCol w="1571623"/>
                <a:gridCol w="2238375"/>
                <a:gridCol w="2371725"/>
                <a:gridCol w="4362450"/>
                <a:gridCol w="971550"/>
              </a:tblGrid>
              <a:tr h="158776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Point of </a:t>
                      </a:r>
                      <a:r>
                        <a:rPr lang="it-IT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view</a:t>
                      </a:r>
                      <a:endParaRPr lang="it-IT" sz="1000" b="1" dirty="0">
                        <a:effectLst/>
                        <a:latin typeface="Antipasto ExtraLight"/>
                      </a:endParaRPr>
                    </a:p>
                  </a:txBody>
                  <a:tcPr marL="8290" marR="8290" marT="8290" marB="8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IT focus</a:t>
                      </a:r>
                      <a:endParaRPr lang="it-IT" sz="1000" b="1" dirty="0">
                        <a:effectLst/>
                        <a:latin typeface="Antipasto ExtraLight"/>
                      </a:endParaRPr>
                    </a:p>
                  </a:txBody>
                  <a:tcPr marL="8290" marR="8290" marT="8290" marB="8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Management </a:t>
                      </a:r>
                      <a:r>
                        <a:rPr lang="it-IT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Concern</a:t>
                      </a:r>
                      <a:endParaRPr lang="it-IT" sz="1000" b="1" dirty="0">
                        <a:effectLst/>
                        <a:latin typeface="Antipasto ExtraLight"/>
                      </a:endParaRPr>
                    </a:p>
                  </a:txBody>
                  <a:tcPr marL="8290" marR="8290" marT="8290" marB="8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Accounting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and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Management Control issues</a:t>
                      </a:r>
                      <a:endParaRPr lang="en-US" sz="1000" b="1" dirty="0">
                        <a:effectLst/>
                        <a:latin typeface="Antipasto ExtraLight"/>
                      </a:endParaRPr>
                    </a:p>
                  </a:txBody>
                  <a:tcPr marL="8290" marR="8290" marT="8290" marB="8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Author/s</a:t>
                      </a:r>
                      <a:endParaRPr lang="it-IT" sz="1000" b="1" dirty="0">
                        <a:effectLst/>
                        <a:latin typeface="Antipasto ExtraLight"/>
                      </a:endParaRPr>
                    </a:p>
                  </a:txBody>
                  <a:tcPr marL="8290" marR="8290" marT="8290" marB="8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17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property professionals</a:t>
                      </a:r>
                      <a:endParaRPr lang="it-IT" sz="1000">
                        <a:effectLst/>
                        <a:latin typeface="Antipasto ExtraLight"/>
                      </a:endParaRPr>
                    </a:p>
                  </a:txBody>
                  <a:tcPr marL="8290" marR="8290" marT="8290" marB="8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cabling infrastructure</a:t>
                      </a:r>
                      <a:endParaRPr lang="it-IT" sz="1000">
                        <a:effectLst/>
                        <a:latin typeface="Antipasto ExtraLight"/>
                      </a:endParaRPr>
                    </a:p>
                  </a:txBody>
                  <a:tcPr marL="8290" marR="8290" marT="8290" marB="8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the introduction in the traditional building team of cabling specialists</a:t>
                      </a:r>
                      <a:endParaRPr lang="en-US" sz="1000">
                        <a:effectLst/>
                        <a:latin typeface="Antipasto ExtraLight"/>
                      </a:endParaRPr>
                    </a:p>
                  </a:txBody>
                  <a:tcPr marL="8290" marR="8290" marT="8290" marB="8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asset not a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overhead, flexibility and obsolescence, different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life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span, life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cycle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approach, efficient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, effective planning and management of the cable system</a:t>
                      </a:r>
                    </a:p>
                  </a:txBody>
                  <a:tcPr marL="8290" marR="8290" marT="8290" marB="8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Oades (1989)</a:t>
                      </a:r>
                      <a:endParaRPr lang="it-IT" sz="1000">
                        <a:effectLst/>
                        <a:latin typeface="Antipasto ExtraLight"/>
                      </a:endParaRPr>
                    </a:p>
                  </a:txBody>
                  <a:tcPr marL="8290" marR="8290" marT="8290" marB="8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56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occupants, managers of the building, owners, developers involved in creating the building</a:t>
                      </a:r>
                      <a:endParaRPr lang="en-US" sz="1000" dirty="0">
                        <a:effectLst/>
                        <a:latin typeface="Antipasto ExtraLight"/>
                      </a:endParaRPr>
                    </a:p>
                  </a:txBody>
                  <a:tcPr marL="8290" marR="8290" marT="8290" marB="8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telecommunications and networking internal, external, and integration with other services through a common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cabling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scheme and a unified cabling infrastructure</a:t>
                      </a:r>
                      <a:endParaRPr lang="en-US" sz="1000" dirty="0">
                        <a:effectLst/>
                        <a:latin typeface="Antipasto ExtraLight"/>
                      </a:endParaRPr>
                    </a:p>
                  </a:txBody>
                  <a:tcPr marL="8290" marR="8290" marT="8290" marB="8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integrated management of building services and central control of building facilities to respond to environmental changes in an effective way</a:t>
                      </a:r>
                      <a:endParaRPr lang="en-US" sz="1000">
                        <a:effectLst/>
                        <a:latin typeface="Antipasto ExtraLight"/>
                      </a:endParaRPr>
                    </a:p>
                  </a:txBody>
                  <a:tcPr marL="8290" marR="8290" marT="8290" marB="8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quality of control of services and facilities and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systems,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feedback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provided by the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infrastructure, control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over cost/performance of building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systems, planning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and control of maintenance.</a:t>
                      </a:r>
                    </a:p>
                  </a:txBody>
                  <a:tcPr marL="8290" marR="8290" marT="8290" marB="8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Robathan, 1991a</a:t>
                      </a:r>
                      <a:endParaRPr lang="it-IT" sz="1000">
                        <a:effectLst/>
                        <a:latin typeface="Antipasto ExtraLight"/>
                      </a:endParaRPr>
                    </a:p>
                  </a:txBody>
                  <a:tcPr marL="8290" marR="8290" marT="8290" marB="8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36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clients of building control industry</a:t>
                      </a:r>
                      <a:endParaRPr lang="en-US" sz="1000" dirty="0">
                        <a:effectLst/>
                        <a:latin typeface="Antipasto ExtraLight"/>
                      </a:endParaRPr>
                    </a:p>
                  </a:txBody>
                  <a:tcPr marL="8290" marR="8290" marT="8290" marB="8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open protocols for integrated communication between the individual components of a IB</a:t>
                      </a:r>
                      <a:endParaRPr lang="en-US" sz="1000" dirty="0">
                        <a:effectLst/>
                        <a:latin typeface="Antipasto ExtraLight"/>
                      </a:endParaRPr>
                    </a:p>
                  </a:txBody>
                  <a:tcPr marL="8290" marR="8290" marT="8290" marB="8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improve the communication between systems and devices at all level within an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organization, cost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of building control system</a:t>
                      </a:r>
                    </a:p>
                  </a:txBody>
                  <a:tcPr marL="8290" marR="8290" marT="8290" marB="8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take under control the cost of integration of different devices and objects</a:t>
                      </a:r>
                      <a:endParaRPr lang="en-US" sz="1000" dirty="0">
                        <a:effectLst/>
                        <a:latin typeface="Antipasto ExtraLight"/>
                      </a:endParaRPr>
                    </a:p>
                  </a:txBody>
                  <a:tcPr marL="8290" marR="8290" marT="8290" marB="8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Robathan 1991b</a:t>
                      </a:r>
                      <a:endParaRPr lang="it-IT" sz="1000">
                        <a:effectLst/>
                        <a:latin typeface="Antipasto ExtraLight"/>
                      </a:endParaRPr>
                    </a:p>
                  </a:txBody>
                  <a:tcPr marL="8290" marR="8290" marT="8290" marB="8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17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maintenance contractors/property managers</a:t>
                      </a:r>
                      <a:endParaRPr lang="it-IT" sz="1000">
                        <a:effectLst/>
                        <a:latin typeface="Antipasto ExtraLight"/>
                      </a:endParaRPr>
                    </a:p>
                  </a:txBody>
                  <a:tcPr marL="8290" marR="8290" marT="8290" marB="8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Computerised maintenance system</a:t>
                      </a:r>
                      <a:endParaRPr lang="it-IT" sz="1000">
                        <a:effectLst/>
                        <a:latin typeface="Antipasto ExtraLight"/>
                      </a:endParaRPr>
                    </a:p>
                  </a:txBody>
                  <a:tcPr marL="8290" marR="8290" marT="8290" marB="8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planning preventive and reporting the costs and activities of maintenance</a:t>
                      </a:r>
                      <a:endParaRPr lang="en-US" sz="1000" dirty="0">
                        <a:effectLst/>
                        <a:latin typeface="Antipasto ExtraLight"/>
                      </a:endParaRPr>
                    </a:p>
                  </a:txBody>
                  <a:tcPr marL="8290" marR="8290" marT="8290" marB="8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planning and control of the cost of maintenance services and retention of building value over time</a:t>
                      </a:r>
                      <a:endParaRPr lang="en-US" sz="1000">
                        <a:effectLst/>
                        <a:latin typeface="Antipasto ExtraLight"/>
                      </a:endParaRPr>
                    </a:p>
                  </a:txBody>
                  <a:tcPr marL="8290" marR="8290" marT="8290" marB="8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Sidney, 1992</a:t>
                      </a:r>
                      <a:endParaRPr lang="it-IT" sz="1000">
                        <a:effectLst/>
                        <a:latin typeface="Antipasto ExtraLight"/>
                      </a:endParaRPr>
                    </a:p>
                  </a:txBody>
                  <a:tcPr marL="8290" marR="8290" marT="8290" marB="8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36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resident organisation and users</a:t>
                      </a:r>
                      <a:endParaRPr lang="it-IT" sz="1000">
                        <a:effectLst/>
                        <a:latin typeface="Antipasto ExtraLight"/>
                      </a:endParaRPr>
                    </a:p>
                  </a:txBody>
                  <a:tcPr marL="8290" marR="8290" marT="8290" marB="8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000" dirty="0">
                          <a:effectLst/>
                          <a:latin typeface="Antipasto ExtraLight"/>
                        </a:rPr>
                        <a:t/>
                      </a:r>
                      <a:br>
                        <a:rPr lang="it-IT" sz="1000" dirty="0">
                          <a:effectLst/>
                          <a:latin typeface="Antipasto ExtraLight"/>
                        </a:rPr>
                      </a:br>
                      <a:endParaRPr lang="it-IT" sz="1000" dirty="0">
                        <a:effectLst/>
                        <a:latin typeface="Antipasto ExtraLight"/>
                      </a:endParaRPr>
                    </a:p>
                  </a:txBody>
                  <a:tcPr marL="8290" marR="8290" marT="8290" marB="8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management intelligent building transition by refurbishment</a:t>
                      </a:r>
                      <a:endParaRPr lang="en-US" sz="1000">
                        <a:effectLst/>
                        <a:latin typeface="Antipasto ExtraLight"/>
                      </a:endParaRPr>
                    </a:p>
                  </a:txBody>
                  <a:tcPr marL="8290" marR="8290" marT="8290" marB="8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building performance measurement according different kind of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needs,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costs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and value of refurbishment</a:t>
                      </a:r>
                    </a:p>
                    <a:p>
                      <a:pPr fontAlgn="t"/>
                      <a:r>
                        <a:rPr lang="en-US" sz="1000" dirty="0">
                          <a:effectLst/>
                          <a:latin typeface="Antipasto ExtraLight"/>
                        </a:rPr>
                        <a:t/>
                      </a:r>
                      <a:br>
                        <a:rPr lang="en-US" sz="1000" dirty="0">
                          <a:effectLst/>
                          <a:latin typeface="Antipasto ExtraLight"/>
                        </a:rPr>
                      </a:br>
                      <a:endParaRPr lang="en-US" sz="1000" dirty="0">
                        <a:effectLst/>
                        <a:latin typeface="Antipasto ExtraLight"/>
                      </a:endParaRPr>
                    </a:p>
                  </a:txBody>
                  <a:tcPr marL="8290" marR="8290" marT="8290" marB="8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Boyd et al., 1993</a:t>
                      </a:r>
                      <a:endParaRPr lang="it-IT" sz="1000">
                        <a:effectLst/>
                        <a:latin typeface="Antipasto ExtraLight"/>
                      </a:endParaRPr>
                    </a:p>
                  </a:txBody>
                  <a:tcPr marL="8290" marR="8290" marT="8290" marB="8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97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project businesses</a:t>
                      </a:r>
                      <a:endParaRPr lang="it-IT" sz="1000">
                        <a:effectLst/>
                        <a:latin typeface="Antipasto ExtraLight"/>
                      </a:endParaRPr>
                    </a:p>
                  </a:txBody>
                  <a:tcPr marL="8290" marR="8290" marT="8290" marB="8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microelecronics devices </a:t>
                      </a:r>
                      <a:endParaRPr lang="it-IT" sz="1000">
                        <a:effectLst/>
                        <a:latin typeface="Antipasto ExtraLight"/>
                      </a:endParaRPr>
                    </a:p>
                  </a:txBody>
                  <a:tcPr marL="8290" marR="8290" marT="8290" marB="8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use of BIG Data achieving informational and transformational effects</a:t>
                      </a:r>
                      <a:endParaRPr lang="en-US" sz="1000">
                        <a:effectLst/>
                        <a:latin typeface="Antipasto ExtraLight"/>
                      </a:endParaRPr>
                    </a:p>
                  </a:txBody>
                  <a:tcPr marL="8290" marR="8290" marT="8290" marB="8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costs of the implementation and management of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technological systems,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cost opportunities,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predictive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models for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mantainace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 services,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remote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monitoring and reporting of the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performance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in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use,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supply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chain relationships</a:t>
                      </a:r>
                    </a:p>
                  </a:txBody>
                  <a:tcPr marL="8290" marR="8290" marT="8290" marB="8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Fox et al., 2013</a:t>
                      </a:r>
                      <a:endParaRPr lang="it-IT" sz="1000">
                        <a:effectLst/>
                        <a:latin typeface="Antipasto ExtraLight"/>
                      </a:endParaRPr>
                    </a:p>
                  </a:txBody>
                  <a:tcPr marL="8290" marR="8290" marT="8290" marB="8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building managers, operators and tenants facilities managers</a:t>
                      </a:r>
                      <a:endParaRPr lang="en-US" sz="1000">
                        <a:effectLst/>
                        <a:latin typeface="Antipasto ExtraLight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municipalities</a:t>
                      </a:r>
                      <a:endParaRPr lang="en-US" sz="1000">
                        <a:effectLst/>
                        <a:latin typeface="Antipasto ExtraLight"/>
                      </a:endParaRPr>
                    </a:p>
                  </a:txBody>
                  <a:tcPr marL="8290" marR="8290" marT="8290" marB="8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analitics and predictive model based on a matematic, statistic and fisic model</a:t>
                      </a:r>
                      <a:endParaRPr lang="en-US" sz="1000">
                        <a:effectLst/>
                        <a:latin typeface="Antipasto ExtraLight"/>
                      </a:endParaRPr>
                    </a:p>
                  </a:txBody>
                  <a:tcPr marL="8290" marR="8290" marT="8290" marB="8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use of analytics to identify energy savings opportunities in buildings</a:t>
                      </a:r>
                      <a:endParaRPr lang="en-US" sz="1000" dirty="0">
                        <a:effectLst/>
                        <a:latin typeface="Antipasto ExtraLight"/>
                      </a:endParaRPr>
                    </a:p>
                  </a:txBody>
                  <a:tcPr marL="8290" marR="8290" marT="8290" marB="8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understand the patterns of energy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usage,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understand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how occupants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behaviours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 affect energy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consumption, simulate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the impact of possible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changes, visualize building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energy performance</a:t>
                      </a:r>
                    </a:p>
                  </a:txBody>
                  <a:tcPr marL="8290" marR="8290" marT="8290" marB="8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Lee et al., 2014</a:t>
                      </a:r>
                      <a:endParaRPr lang="it-IT" sz="1000">
                        <a:effectLst/>
                        <a:latin typeface="Antipasto ExtraLight"/>
                      </a:endParaRPr>
                    </a:p>
                  </a:txBody>
                  <a:tcPr marL="8290" marR="8290" marT="8290" marB="8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36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facilities management companies</a:t>
                      </a:r>
                      <a:endParaRPr lang="it-IT" sz="1000">
                        <a:effectLst/>
                        <a:latin typeface="Antipasto ExtraLight"/>
                      </a:endParaRPr>
                    </a:p>
                  </a:txBody>
                  <a:tcPr marL="8290" marR="8290" marT="8290" marB="8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smart platform for facilities services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coordination </a:t>
                      </a:r>
                      <a:endParaRPr lang="en-US" sz="1000" dirty="0">
                        <a:effectLst/>
                        <a:latin typeface="Antipasto ExtraLight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the platform connect owners, tenants, and third parties (services companies)</a:t>
                      </a:r>
                      <a:endParaRPr lang="en-US" sz="1000" dirty="0">
                        <a:effectLst/>
                        <a:latin typeface="Antipasto ExtraLight"/>
                      </a:endParaRPr>
                    </a:p>
                  </a:txBody>
                  <a:tcPr marL="8290" marR="8290" marT="8290" marB="8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design of a business model</a:t>
                      </a:r>
                      <a:endParaRPr lang="en-US" sz="1000" dirty="0">
                        <a:effectLst/>
                        <a:latin typeface="Antipasto ExtraLight"/>
                      </a:endParaRPr>
                    </a:p>
                  </a:txBody>
                  <a:tcPr marL="8290" marR="8290" marT="8290" marB="8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collect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insight on users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behaviours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 for building services offers</a:t>
                      </a:r>
                      <a:endParaRPr lang="en-US" sz="1000" dirty="0">
                        <a:effectLst/>
                        <a:latin typeface="Antipasto ExtraLight"/>
                      </a:endParaRPr>
                    </a:p>
                  </a:txBody>
                  <a:tcPr marL="8290" marR="8290" marT="8290" marB="8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ntipasto ExtraLight"/>
                        </a:rPr>
                        <a:t>Le et al., 2019</a:t>
                      </a:r>
                      <a:endParaRPr lang="it-IT" sz="1000" dirty="0">
                        <a:effectLst/>
                        <a:latin typeface="Antipasto ExtraLight"/>
                      </a:endParaRPr>
                    </a:p>
                  </a:txBody>
                  <a:tcPr marL="8290" marR="8290" marT="8290" marB="8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035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36800" y="164735"/>
            <a:ext cx="7645400" cy="424545"/>
          </a:xfrm>
        </p:spPr>
        <p:txBody>
          <a:bodyPr>
            <a:normAutofit/>
          </a:bodyPr>
          <a:lstStyle/>
          <a:p>
            <a:pPr algn="l"/>
            <a:r>
              <a:rPr lang="it-IT" sz="2400" b="1" dirty="0" err="1" smtClean="0">
                <a:solidFill>
                  <a:srgbClr val="002060"/>
                </a:solidFill>
                <a:latin typeface="Antipasto ExtraLight"/>
              </a:rPr>
              <a:t>Discussion</a:t>
            </a:r>
            <a:endParaRPr lang="it-IT" sz="2400" dirty="0">
              <a:solidFill>
                <a:srgbClr val="00206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503681"/>
            <a:ext cx="10515600" cy="3911600"/>
          </a:xfrm>
        </p:spPr>
        <p:txBody>
          <a:bodyPr>
            <a:normAutofit fontScale="77500" lnSpcReduction="20000"/>
          </a:bodyPr>
          <a:lstStyle/>
          <a:p>
            <a:r>
              <a:rPr lang="it-IT" dirty="0" err="1" smtClean="0"/>
              <a:t>Lack</a:t>
            </a:r>
            <a:r>
              <a:rPr lang="it-IT" dirty="0" smtClean="0"/>
              <a:t> of a general </a:t>
            </a:r>
            <a:r>
              <a:rPr lang="it-IT" dirty="0" err="1" smtClean="0"/>
              <a:t>shared</a:t>
            </a:r>
            <a:r>
              <a:rPr lang="it-IT" dirty="0" smtClean="0"/>
              <a:t> </a:t>
            </a:r>
            <a:r>
              <a:rPr lang="it-IT" dirty="0" err="1" smtClean="0"/>
              <a:t>definition</a:t>
            </a:r>
            <a:r>
              <a:rPr lang="it-IT" dirty="0" smtClean="0"/>
              <a:t> of </a:t>
            </a:r>
            <a:r>
              <a:rPr lang="it-IT" dirty="0" err="1" smtClean="0"/>
              <a:t>smart</a:t>
            </a:r>
            <a:r>
              <a:rPr lang="it-IT" dirty="0" smtClean="0"/>
              <a:t> </a:t>
            </a:r>
            <a:r>
              <a:rPr lang="it-IT" dirty="0" err="1" smtClean="0"/>
              <a:t>buildings</a:t>
            </a:r>
            <a:r>
              <a:rPr lang="it-IT" dirty="0" smtClean="0"/>
              <a:t>: </a:t>
            </a:r>
            <a:r>
              <a:rPr lang="it-IT" dirty="0" err="1" smtClean="0"/>
              <a:t>equipment-centred</a:t>
            </a:r>
            <a:r>
              <a:rPr lang="it-IT" dirty="0" smtClean="0"/>
              <a:t>; performance-</a:t>
            </a:r>
            <a:r>
              <a:rPr lang="it-IT" dirty="0" err="1" smtClean="0"/>
              <a:t>centred</a:t>
            </a:r>
            <a:r>
              <a:rPr lang="it-IT" dirty="0" smtClean="0"/>
              <a:t>; </a:t>
            </a:r>
            <a:r>
              <a:rPr lang="it-IT" dirty="0" err="1" smtClean="0"/>
              <a:t>inteconnection-centred</a:t>
            </a:r>
            <a:endParaRPr lang="it-IT" dirty="0" smtClean="0"/>
          </a:p>
          <a:p>
            <a:r>
              <a:rPr lang="it-IT" dirty="0" err="1" smtClean="0"/>
              <a:t>Literature</a:t>
            </a:r>
            <a:r>
              <a:rPr lang="it-IT" dirty="0" smtClean="0"/>
              <a:t> on </a:t>
            </a:r>
            <a:r>
              <a:rPr lang="it-IT" dirty="0" err="1" smtClean="0"/>
              <a:t>smart</a:t>
            </a:r>
            <a:r>
              <a:rPr lang="it-IT" dirty="0" smtClean="0"/>
              <a:t> building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almost</a:t>
            </a:r>
            <a:r>
              <a:rPr lang="it-IT" dirty="0"/>
              <a:t> </a:t>
            </a:r>
            <a:r>
              <a:rPr lang="it-IT" dirty="0" err="1"/>
              <a:t>silent</a:t>
            </a:r>
            <a:r>
              <a:rPr lang="it-IT" dirty="0"/>
              <a:t> </a:t>
            </a:r>
            <a:r>
              <a:rPr lang="it-IT" dirty="0" err="1" smtClean="0"/>
              <a:t>about</a:t>
            </a:r>
            <a:r>
              <a:rPr lang="it-IT" dirty="0" smtClean="0"/>
              <a:t> </a:t>
            </a:r>
            <a:r>
              <a:rPr lang="it-IT" dirty="0" err="1" smtClean="0"/>
              <a:t>its</a:t>
            </a:r>
            <a:r>
              <a:rPr lang="it-IT" dirty="0" smtClean="0"/>
              <a:t> </a:t>
            </a:r>
            <a:r>
              <a:rPr lang="it-IT" dirty="0" err="1" smtClean="0"/>
              <a:t>implications</a:t>
            </a:r>
            <a:r>
              <a:rPr lang="it-IT" dirty="0" smtClean="0"/>
              <a:t> on </a:t>
            </a:r>
            <a:r>
              <a:rPr lang="it-IT" dirty="0" err="1" smtClean="0"/>
              <a:t>accounting</a:t>
            </a:r>
            <a:r>
              <a:rPr lang="it-IT" dirty="0" smtClean="0"/>
              <a:t> and management control</a:t>
            </a:r>
          </a:p>
          <a:p>
            <a:r>
              <a:rPr lang="it-IT" dirty="0" smtClean="0"/>
              <a:t>The </a:t>
            </a:r>
            <a:r>
              <a:rPr lang="it-IT" dirty="0" err="1" smtClean="0"/>
              <a:t>smart</a:t>
            </a:r>
            <a:r>
              <a:rPr lang="it-IT" dirty="0" smtClean="0"/>
              <a:t> building </a:t>
            </a:r>
            <a:r>
              <a:rPr lang="it-IT" dirty="0" err="1" smtClean="0"/>
              <a:t>issue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essentially</a:t>
            </a:r>
            <a:r>
              <a:rPr lang="it-IT" dirty="0" smtClean="0"/>
              <a:t> </a:t>
            </a:r>
            <a:r>
              <a:rPr lang="it-IT" dirty="0" err="1" smtClean="0"/>
              <a:t>analysed</a:t>
            </a:r>
            <a:r>
              <a:rPr lang="it-IT" dirty="0" smtClean="0"/>
              <a:t> from the </a:t>
            </a:r>
            <a:r>
              <a:rPr lang="it-IT" dirty="0" err="1" smtClean="0"/>
              <a:t>perspective</a:t>
            </a:r>
            <a:r>
              <a:rPr lang="it-IT" dirty="0" smtClean="0"/>
              <a:t> of </a:t>
            </a:r>
            <a:r>
              <a:rPr lang="it-IT" dirty="0" err="1" smtClean="0"/>
              <a:t>users</a:t>
            </a:r>
            <a:r>
              <a:rPr lang="it-IT" dirty="0" smtClean="0"/>
              <a:t>, </a:t>
            </a:r>
            <a:r>
              <a:rPr lang="it-IT" dirty="0" err="1" smtClean="0"/>
              <a:t>little</a:t>
            </a:r>
            <a:r>
              <a:rPr lang="it-IT" dirty="0" smtClean="0"/>
              <a:t> </a:t>
            </a:r>
            <a:r>
              <a:rPr lang="it-IT" dirty="0" err="1" smtClean="0"/>
              <a:t>attention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focus on </a:t>
            </a:r>
            <a:r>
              <a:rPr lang="it-IT" dirty="0" err="1" smtClean="0"/>
              <a:t>firms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adopt</a:t>
            </a:r>
            <a:r>
              <a:rPr lang="it-IT" dirty="0" smtClean="0"/>
              <a:t> a </a:t>
            </a:r>
            <a:r>
              <a:rPr lang="it-IT" dirty="0" err="1" smtClean="0"/>
              <a:t>smart</a:t>
            </a:r>
            <a:r>
              <a:rPr lang="it-IT" dirty="0" smtClean="0"/>
              <a:t> and </a:t>
            </a:r>
            <a:r>
              <a:rPr lang="it-IT" dirty="0" err="1" smtClean="0"/>
              <a:t>sustainbility</a:t>
            </a:r>
            <a:r>
              <a:rPr lang="it-IT" dirty="0" smtClean="0"/>
              <a:t> </a:t>
            </a:r>
            <a:r>
              <a:rPr lang="it-IT" dirty="0" err="1" smtClean="0"/>
              <a:t>strategy</a:t>
            </a:r>
            <a:endParaRPr lang="it-IT" dirty="0" smtClean="0"/>
          </a:p>
          <a:p>
            <a:r>
              <a:rPr lang="it-IT" dirty="0" err="1" smtClean="0"/>
              <a:t>Smartization</a:t>
            </a:r>
            <a:r>
              <a:rPr lang="it-IT" dirty="0" smtClean="0"/>
              <a:t> of </a:t>
            </a:r>
            <a:r>
              <a:rPr lang="it-IT" dirty="0" err="1" smtClean="0"/>
              <a:t>buildings</a:t>
            </a:r>
            <a:r>
              <a:rPr lang="it-IT" dirty="0" smtClean="0"/>
              <a:t> </a:t>
            </a:r>
            <a:r>
              <a:rPr lang="it-IT" dirty="0" err="1" smtClean="0"/>
              <a:t>implies</a:t>
            </a:r>
            <a:r>
              <a:rPr lang="it-IT" dirty="0" smtClean="0"/>
              <a:t> the </a:t>
            </a:r>
            <a:r>
              <a:rPr lang="it-IT" dirty="0" err="1" smtClean="0"/>
              <a:t>asset</a:t>
            </a:r>
            <a:r>
              <a:rPr lang="it-IT" dirty="0" smtClean="0"/>
              <a:t> </a:t>
            </a:r>
            <a:r>
              <a:rPr lang="it-IT" dirty="0" err="1" smtClean="0"/>
              <a:t>transformation</a:t>
            </a:r>
            <a:r>
              <a:rPr lang="it-IT" dirty="0" smtClean="0"/>
              <a:t> from </a:t>
            </a:r>
            <a:r>
              <a:rPr lang="it-IT" dirty="0" err="1" smtClean="0"/>
              <a:t>tangible</a:t>
            </a:r>
            <a:r>
              <a:rPr lang="it-IT" dirty="0" smtClean="0"/>
              <a:t> to </a:t>
            </a:r>
            <a:r>
              <a:rPr lang="it-IT" dirty="0" err="1" smtClean="0"/>
              <a:t>intangible</a:t>
            </a:r>
            <a:r>
              <a:rPr lang="it-IT" dirty="0" smtClean="0"/>
              <a:t>/</a:t>
            </a:r>
            <a:r>
              <a:rPr lang="it-IT" dirty="0" err="1" smtClean="0"/>
              <a:t>hybrid</a:t>
            </a:r>
            <a:endParaRPr lang="it-IT" dirty="0" smtClean="0"/>
          </a:p>
          <a:p>
            <a:r>
              <a:rPr lang="it-IT" dirty="0" err="1" smtClean="0"/>
              <a:t>Complexity</a:t>
            </a:r>
            <a:r>
              <a:rPr lang="it-IT" dirty="0" smtClean="0"/>
              <a:t> of the </a:t>
            </a:r>
            <a:r>
              <a:rPr lang="it-IT" dirty="0" err="1" smtClean="0"/>
              <a:t>smart</a:t>
            </a:r>
            <a:r>
              <a:rPr lang="it-IT" dirty="0" smtClean="0"/>
              <a:t> building: </a:t>
            </a:r>
            <a:r>
              <a:rPr lang="it-IT" dirty="0" err="1" smtClean="0"/>
              <a:t>many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devices</a:t>
            </a:r>
            <a:r>
              <a:rPr lang="it-IT" dirty="0" smtClean="0"/>
              <a:t> to </a:t>
            </a:r>
            <a:r>
              <a:rPr lang="it-IT" dirty="0" err="1" smtClean="0"/>
              <a:t>collect</a:t>
            </a:r>
            <a:r>
              <a:rPr lang="it-IT" dirty="0" smtClean="0"/>
              <a:t> </a:t>
            </a:r>
            <a:r>
              <a:rPr lang="it-IT" dirty="0" err="1" smtClean="0"/>
              <a:t>varius</a:t>
            </a:r>
            <a:r>
              <a:rPr lang="it-IT" dirty="0" smtClean="0"/>
              <a:t> data</a:t>
            </a:r>
          </a:p>
          <a:p>
            <a:r>
              <a:rPr lang="it-IT" dirty="0" err="1" smtClean="0"/>
              <a:t>Necessity</a:t>
            </a:r>
            <a:r>
              <a:rPr lang="it-IT" dirty="0" smtClean="0"/>
              <a:t> to </a:t>
            </a:r>
            <a:r>
              <a:rPr lang="it-IT" dirty="0" err="1" smtClean="0"/>
              <a:t>manage</a:t>
            </a:r>
            <a:r>
              <a:rPr lang="it-IT" dirty="0" smtClean="0"/>
              <a:t> in an </a:t>
            </a:r>
            <a:r>
              <a:rPr lang="it-IT" dirty="0" err="1" smtClean="0"/>
              <a:t>effective</a:t>
            </a:r>
            <a:r>
              <a:rPr lang="it-IT" dirty="0" smtClean="0"/>
              <a:t> way the </a:t>
            </a:r>
            <a:r>
              <a:rPr lang="it-IT" dirty="0" err="1" smtClean="0"/>
              <a:t>cost</a:t>
            </a:r>
            <a:r>
              <a:rPr lang="it-IT" dirty="0" smtClean="0"/>
              <a:t> of </a:t>
            </a:r>
            <a:r>
              <a:rPr lang="it-IT" dirty="0" err="1" smtClean="0"/>
              <a:t>manteinance</a:t>
            </a:r>
            <a:r>
              <a:rPr lang="it-IT" dirty="0" smtClean="0"/>
              <a:t> and </a:t>
            </a:r>
            <a:r>
              <a:rPr lang="it-IT" dirty="0" err="1" smtClean="0"/>
              <a:t>costs</a:t>
            </a:r>
            <a:r>
              <a:rPr lang="it-IT" dirty="0" smtClean="0"/>
              <a:t> of </a:t>
            </a:r>
            <a:r>
              <a:rPr lang="it-IT" dirty="0" err="1" smtClean="0"/>
              <a:t>facilities</a:t>
            </a:r>
            <a:endParaRPr lang="it-IT" dirty="0" smtClean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502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3805</TotalTime>
  <Words>1309</Words>
  <Application>Microsoft Office PowerPoint</Application>
  <PresentationFormat>Personalizado</PresentationFormat>
  <Paragraphs>184</Paragraphs>
  <Slides>11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3" baseType="lpstr">
      <vt:lpstr>Tema di Office</vt:lpstr>
      <vt:lpstr>Personalizza struttura</vt:lpstr>
      <vt:lpstr>Smart Buildings Implications on Accounting and Management Control: a Literature Review </vt:lpstr>
      <vt:lpstr>Agenda</vt:lpstr>
      <vt:lpstr>Motivations</vt:lpstr>
      <vt:lpstr>Aims</vt:lpstr>
      <vt:lpstr>Methodology</vt:lpstr>
      <vt:lpstr>Literature analysis: sources and smart building concept</vt:lpstr>
      <vt:lpstr>Literature analisys: smart building models</vt:lpstr>
      <vt:lpstr>Literature analysis</vt:lpstr>
      <vt:lpstr>Discussion</vt:lpstr>
      <vt:lpstr>Possible implications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MANCINI Daniela</dc:creator>
  <cp:lastModifiedBy>usuario</cp:lastModifiedBy>
  <cp:revision>78</cp:revision>
  <dcterms:created xsi:type="dcterms:W3CDTF">2019-02-23T15:18:03Z</dcterms:created>
  <dcterms:modified xsi:type="dcterms:W3CDTF">2019-03-20T09:56:06Z</dcterms:modified>
</cp:coreProperties>
</file>